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47D704F-504E-4DB2-A167-5D8D1798ECAA}">
  <a:tblStyle styleId="{C47D704F-504E-4DB2-A167-5D8D1798ECA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italic.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La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jpg>
</file>

<file path=ppt/media/image13.png>
</file>

<file path=ppt/media/image14.png>
</file>

<file path=ppt/media/image15.jpg>
</file>

<file path=ppt/media/image16.jpg>
</file>

<file path=ppt/media/image17.jpg>
</file>

<file path=ppt/media/image18.png>
</file>

<file path=ppt/media/image19.png>
</file>

<file path=ppt/media/image2.png>
</file>

<file path=ppt/media/image20.jpg>
</file>

<file path=ppt/media/image21.png>
</file>

<file path=ppt/media/image22.png>
</file>

<file path=ppt/media/image3.gif>
</file>

<file path=ppt/media/image4.pn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a0a021de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a0a021de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a0a021de72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a0a021de72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a0a021de72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a0a021de72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a0a021de7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a0a021de7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a0a021de72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a0a021de72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a3782150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a3782150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a37821509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a37821509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9bcb190a1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9bcb190a1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9bcb190a1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9bcb190a1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a0a021de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a0a021de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a0a021de7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a0a021de7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98687a68f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98687a68f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98687a68f9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98687a68f9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a0a021de7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a0a021de7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3.gif"/><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hyperlink" Target="https://www.ccv.eu/" TargetMode="External"/><Relationship Id="rId4" Type="http://schemas.openxmlformats.org/officeDocument/2006/relationships/image" Target="../media/image6.jpg"/><Relationship Id="rId5"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6.jpg"/><Relationship Id="rId4" Type="http://schemas.openxmlformats.org/officeDocument/2006/relationships/image" Target="../media/image17.jpg"/><Relationship Id="rId5"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2.jp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hyperlink" Target="http://www.navigaweb.net/2011/12/velocita-connessioni-da-cellulare-2g.html" TargetMode="External"/><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hyperlink" Target="https://it.wikipedia.org/wiki/Sicurezza_informatica" TargetMode="External"/><Relationship Id="rId4" Type="http://schemas.openxmlformats.org/officeDocument/2006/relationships/hyperlink" Target="https://it.wikipedia.org/wiki/Organizzazione" TargetMode="External"/><Relationship Id="rId5" Type="http://schemas.openxmlformats.org/officeDocument/2006/relationships/hyperlink" Target="https://it.wikipedia.org/wiki/Sistemi_informatici" TargetMode="External"/><Relationship Id="rId6" Type="http://schemas.openxmlformats.org/officeDocument/2006/relationships/hyperlink" Target="https://it.wikipedia.org/wiki/Infrastruttura" TargetMode="External"/><Relationship Id="rId7" Type="http://schemas.openxmlformats.org/officeDocument/2006/relationships/hyperlink" Target="https://it.wikipedia.org/wiki/Reti_di_calcolatori" TargetMode="External"/><Relationship Id="rId8" Type="http://schemas.openxmlformats.org/officeDocument/2006/relationships/hyperlink" Target="https://it.wikipedia.org/wiki/Dispositivi_elettronici"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hyperlink" Target="https://it.wikipedia.org/wiki/Truffa" TargetMode="External"/><Relationship Id="rId4" Type="http://schemas.openxmlformats.org/officeDocument/2006/relationships/hyperlink" Target="https://it.wikipedia.org/wiki/Internet" TargetMode="External"/><Relationship Id="rId9" Type="http://schemas.openxmlformats.org/officeDocument/2006/relationships/hyperlink" Target="https://it.wikipedia.org/wiki/Twitter" TargetMode="External"/><Relationship Id="rId5" Type="http://schemas.openxmlformats.org/officeDocument/2006/relationships/hyperlink" Target="https://it.wikipedia.org/wiki/Informazione" TargetMode="External"/><Relationship Id="rId6" Type="http://schemas.openxmlformats.org/officeDocument/2006/relationships/hyperlink" Target="https://it.wikipedia.org/wiki/Ingegneria_sociale" TargetMode="External"/><Relationship Id="rId7" Type="http://schemas.openxmlformats.org/officeDocument/2006/relationships/image" Target="../media/image7.jpg"/><Relationship Id="rId8" Type="http://schemas.openxmlformats.org/officeDocument/2006/relationships/hyperlink" Target="https://it.wikipedia.org/wiki/Facebook"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5932800" cy="144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400">
                <a:solidFill>
                  <a:srgbClr val="000000"/>
                </a:solidFill>
              </a:rPr>
              <a:t>Connessioni internet &amp; sicurezza</a:t>
            </a:r>
            <a:endParaRPr sz="3800"/>
          </a:p>
        </p:txBody>
      </p:sp>
      <p:sp>
        <p:nvSpPr>
          <p:cNvPr id="177" name="Google Shape;177;p18"/>
          <p:cNvSpPr txBox="1"/>
          <p:nvPr>
            <p:ph idx="1" type="subTitle"/>
          </p:nvPr>
        </p:nvSpPr>
        <p:spPr>
          <a:xfrm>
            <a:off x="729438" y="6121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Mauro Giannandrea</a:t>
            </a:r>
            <a:endParaRPr b="1" sz="1400"/>
          </a:p>
        </p:txBody>
      </p:sp>
      <p:sp>
        <p:nvSpPr>
          <p:cNvPr id="178" name="Google Shape;178;p18"/>
          <p:cNvSpPr txBox="1"/>
          <p:nvPr>
            <p:ph idx="4294967295" type="title"/>
          </p:nvPr>
        </p:nvSpPr>
        <p:spPr>
          <a:xfrm>
            <a:off x="0" y="0"/>
            <a:ext cx="9144000" cy="443100"/>
          </a:xfrm>
          <a:prstGeom prst="rect">
            <a:avLst/>
          </a:prstGeom>
          <a:solidFill>
            <a:srgbClr val="FFFFFF"/>
          </a:solidFill>
        </p:spPr>
        <p:txBody>
          <a:bodyPr anchorCtr="0" anchor="t" bIns="91425" lIns="91425" spcFirstLastPara="1" rIns="91425" wrap="square" tIns="91425">
            <a:noAutofit/>
          </a:bodyPr>
          <a:lstStyle/>
          <a:p>
            <a:pPr indent="0" lvl="0" marL="0" rtl="0" algn="l">
              <a:spcBef>
                <a:spcPts val="0"/>
              </a:spcBef>
              <a:spcAft>
                <a:spcPts val="0"/>
              </a:spcAft>
              <a:buNone/>
            </a:pPr>
            <a:r>
              <a:rPr lang="en-GB" sz="600"/>
              <a:t>.</a:t>
            </a:r>
            <a:endParaRPr sz="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7"/>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Sicurezza delle password (bruteforce)</a:t>
            </a:r>
            <a:endParaRPr/>
          </a:p>
        </p:txBody>
      </p:sp>
      <p:sp>
        <p:nvSpPr>
          <p:cNvPr id="251" name="Google Shape;251;p27"/>
          <p:cNvSpPr txBox="1"/>
          <p:nvPr/>
        </p:nvSpPr>
        <p:spPr>
          <a:xfrm>
            <a:off x="393900" y="1199325"/>
            <a:ext cx="8356200" cy="74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Ognuno di noi è inscritto ad una miriade di siti e questo aumenta le probabilità che almeno l’hash delle nostre password  venga reso pubblico in seguito ad un data breach. Mentre il cracking di una password di lunghezza media 10 anni fa era piuttosto difficile ora serve molto meno tempo.</a:t>
            </a:r>
            <a:endParaRPr>
              <a:latin typeface="Times New Roman"/>
              <a:ea typeface="Times New Roman"/>
              <a:cs typeface="Times New Roman"/>
              <a:sym typeface="Times New Roman"/>
            </a:endParaRPr>
          </a:p>
        </p:txBody>
      </p:sp>
      <p:graphicFrame>
        <p:nvGraphicFramePr>
          <p:cNvPr id="252" name="Google Shape;252;p27"/>
          <p:cNvGraphicFramePr/>
          <p:nvPr/>
        </p:nvGraphicFramePr>
        <p:xfrm>
          <a:off x="383225" y="2302125"/>
          <a:ext cx="3000000" cy="3000000"/>
        </p:xfrm>
        <a:graphic>
          <a:graphicData uri="http://schemas.openxmlformats.org/drawingml/2006/table">
            <a:tbl>
              <a:tblPr>
                <a:noFill/>
                <a:tableStyleId>{C47D704F-504E-4DB2-A167-5D8D1798ECAA}</a:tableStyleId>
              </a:tblPr>
              <a:tblGrid>
                <a:gridCol w="724050"/>
                <a:gridCol w="2777975"/>
              </a:tblGrid>
              <a:tr h="381000">
                <a:tc>
                  <a:txBody>
                    <a:bodyPr/>
                    <a:lstStyle/>
                    <a:p>
                      <a:pPr indent="0" lvl="0" marL="0" rtl="0" algn="l">
                        <a:spcBef>
                          <a:spcPts val="0"/>
                        </a:spcBef>
                        <a:spcAft>
                          <a:spcPts val="0"/>
                        </a:spcAft>
                        <a:buNone/>
                      </a:pPr>
                      <a:r>
                        <a:rPr b="1" lang="en-GB"/>
                        <a:t>Years</a:t>
                      </a:r>
                      <a:endParaRPr b="1"/>
                    </a:p>
                  </a:txBody>
                  <a:tcPr marT="91425" marB="91425" marR="91425" marL="91425"/>
                </a:tc>
                <a:tc>
                  <a:txBody>
                    <a:bodyPr/>
                    <a:lstStyle/>
                    <a:p>
                      <a:pPr indent="0" lvl="0" marL="0" rtl="0" algn="l">
                        <a:spcBef>
                          <a:spcPts val="0"/>
                        </a:spcBef>
                        <a:spcAft>
                          <a:spcPts val="0"/>
                        </a:spcAft>
                        <a:buNone/>
                      </a:pPr>
                      <a:r>
                        <a:rPr b="1" lang="en-GB"/>
                        <a:t>Time x cracking “</a:t>
                      </a:r>
                      <a:r>
                        <a:rPr b="1" lang="en-GB"/>
                        <a:t>10051983</a:t>
                      </a:r>
                      <a:r>
                        <a:rPr b="1" lang="en-GB"/>
                        <a:t>”</a:t>
                      </a:r>
                      <a:endParaRPr b="1"/>
                    </a:p>
                  </a:txBody>
                  <a:tcPr marT="91425" marB="91425" marR="91425" marL="91425"/>
                </a:tc>
              </a:tr>
              <a:tr h="381000">
                <a:tc>
                  <a:txBody>
                    <a:bodyPr/>
                    <a:lstStyle/>
                    <a:p>
                      <a:pPr indent="0" lvl="0" marL="0" rtl="0" algn="l">
                        <a:spcBef>
                          <a:spcPts val="0"/>
                        </a:spcBef>
                        <a:spcAft>
                          <a:spcPts val="0"/>
                        </a:spcAft>
                        <a:buNone/>
                      </a:pPr>
                      <a:r>
                        <a:rPr lang="en-GB"/>
                        <a:t>1990</a:t>
                      </a:r>
                      <a:endParaRPr/>
                    </a:p>
                  </a:txBody>
                  <a:tcPr marT="91425" marB="91425" marR="91425" marL="91425"/>
                </a:tc>
                <a:tc>
                  <a:txBody>
                    <a:bodyPr/>
                    <a:lstStyle/>
                    <a:p>
                      <a:pPr indent="0" lvl="0" marL="0" rtl="0" algn="l">
                        <a:spcBef>
                          <a:spcPts val="0"/>
                        </a:spcBef>
                        <a:spcAft>
                          <a:spcPts val="0"/>
                        </a:spcAft>
                        <a:buNone/>
                      </a:pPr>
                      <a:r>
                        <a:rPr lang="en-GB"/>
                        <a:t>43 mesi</a:t>
                      </a:r>
                      <a:endParaRPr/>
                    </a:p>
                  </a:txBody>
                  <a:tcPr marT="91425" marB="91425" marR="91425" marL="91425"/>
                </a:tc>
              </a:tr>
              <a:tr h="381000">
                <a:tc>
                  <a:txBody>
                    <a:bodyPr/>
                    <a:lstStyle/>
                    <a:p>
                      <a:pPr indent="0" lvl="0" marL="0" rtl="0" algn="l">
                        <a:spcBef>
                          <a:spcPts val="0"/>
                        </a:spcBef>
                        <a:spcAft>
                          <a:spcPts val="0"/>
                        </a:spcAft>
                        <a:buNone/>
                      </a:pPr>
                      <a:r>
                        <a:rPr lang="en-GB"/>
                        <a:t>2000</a:t>
                      </a:r>
                      <a:endParaRPr/>
                    </a:p>
                  </a:txBody>
                  <a:tcPr marT="91425" marB="91425" marR="91425" marL="91425"/>
                </a:tc>
                <a:tc>
                  <a:txBody>
                    <a:bodyPr/>
                    <a:lstStyle/>
                    <a:p>
                      <a:pPr indent="0" lvl="0" marL="0" rtl="0" algn="l">
                        <a:spcBef>
                          <a:spcPts val="0"/>
                        </a:spcBef>
                        <a:spcAft>
                          <a:spcPts val="0"/>
                        </a:spcAft>
                        <a:buNone/>
                      </a:pPr>
                      <a:r>
                        <a:rPr lang="en-GB"/>
                        <a:t>5 settimane</a:t>
                      </a:r>
                      <a:endParaRPr/>
                    </a:p>
                  </a:txBody>
                  <a:tcPr marT="91425" marB="91425" marR="91425" marL="91425"/>
                </a:tc>
              </a:tr>
              <a:tr h="381000">
                <a:tc>
                  <a:txBody>
                    <a:bodyPr/>
                    <a:lstStyle/>
                    <a:p>
                      <a:pPr indent="0" lvl="0" marL="0" rtl="0" algn="l">
                        <a:spcBef>
                          <a:spcPts val="0"/>
                        </a:spcBef>
                        <a:spcAft>
                          <a:spcPts val="0"/>
                        </a:spcAft>
                        <a:buNone/>
                      </a:pPr>
                      <a:r>
                        <a:rPr lang="en-GB"/>
                        <a:t>2010</a:t>
                      </a:r>
                      <a:endParaRPr/>
                    </a:p>
                  </a:txBody>
                  <a:tcPr marT="91425" marB="91425" marR="91425" marL="91425"/>
                </a:tc>
                <a:tc>
                  <a:txBody>
                    <a:bodyPr/>
                    <a:lstStyle/>
                    <a:p>
                      <a:pPr indent="0" lvl="0" marL="0" rtl="0" algn="l">
                        <a:spcBef>
                          <a:spcPts val="0"/>
                        </a:spcBef>
                        <a:spcAft>
                          <a:spcPts val="0"/>
                        </a:spcAft>
                        <a:buNone/>
                      </a:pPr>
                      <a:r>
                        <a:rPr lang="en-GB"/>
                        <a:t>4 giorni</a:t>
                      </a:r>
                      <a:endParaRPr/>
                    </a:p>
                  </a:txBody>
                  <a:tcPr marT="91425" marB="91425" marR="91425" marL="91425"/>
                </a:tc>
              </a:tr>
              <a:tr h="381000">
                <a:tc>
                  <a:txBody>
                    <a:bodyPr/>
                    <a:lstStyle/>
                    <a:p>
                      <a:pPr indent="0" lvl="0" marL="0" rtl="0" algn="l">
                        <a:spcBef>
                          <a:spcPts val="0"/>
                        </a:spcBef>
                        <a:spcAft>
                          <a:spcPts val="0"/>
                        </a:spcAft>
                        <a:buNone/>
                      </a:pPr>
                      <a:r>
                        <a:rPr lang="en-GB"/>
                        <a:t>2020</a:t>
                      </a:r>
                      <a:endParaRPr/>
                    </a:p>
                  </a:txBody>
                  <a:tcPr marT="91425" marB="91425" marR="91425" marL="91425"/>
                </a:tc>
                <a:tc>
                  <a:txBody>
                    <a:bodyPr/>
                    <a:lstStyle/>
                    <a:p>
                      <a:pPr indent="0" lvl="0" marL="0" rtl="0" algn="l">
                        <a:spcBef>
                          <a:spcPts val="0"/>
                        </a:spcBef>
                        <a:spcAft>
                          <a:spcPts val="0"/>
                        </a:spcAft>
                        <a:buNone/>
                      </a:pPr>
                      <a:r>
                        <a:rPr lang="en-GB"/>
                        <a:t>45 ore</a:t>
                      </a:r>
                      <a:endParaRPr/>
                    </a:p>
                  </a:txBody>
                  <a:tcPr marT="91425" marB="91425" marR="91425" marL="91425"/>
                </a:tc>
              </a:tr>
            </a:tbl>
          </a:graphicData>
        </a:graphic>
      </p:graphicFrame>
      <p:graphicFrame>
        <p:nvGraphicFramePr>
          <p:cNvPr id="253" name="Google Shape;253;p27"/>
          <p:cNvGraphicFramePr/>
          <p:nvPr/>
        </p:nvGraphicFramePr>
        <p:xfrm>
          <a:off x="4511950" y="2286050"/>
          <a:ext cx="3000000" cy="3000000"/>
        </p:xfrm>
        <a:graphic>
          <a:graphicData uri="http://schemas.openxmlformats.org/drawingml/2006/table">
            <a:tbl>
              <a:tblPr>
                <a:noFill/>
                <a:tableStyleId>{C47D704F-504E-4DB2-A167-5D8D1798ECAA}</a:tableStyleId>
              </a:tblPr>
              <a:tblGrid>
                <a:gridCol w="1218975"/>
                <a:gridCol w="2724625"/>
              </a:tblGrid>
              <a:tr h="382400">
                <a:tc>
                  <a:txBody>
                    <a:bodyPr/>
                    <a:lstStyle/>
                    <a:p>
                      <a:pPr indent="0" lvl="0" marL="0" rtl="0" algn="l">
                        <a:spcBef>
                          <a:spcPts val="0"/>
                        </a:spcBef>
                        <a:spcAft>
                          <a:spcPts val="0"/>
                        </a:spcAft>
                        <a:buNone/>
                      </a:pPr>
                      <a:r>
                        <a:rPr b="1" lang="en-GB"/>
                        <a:t>Password</a:t>
                      </a:r>
                      <a:endParaRPr b="1"/>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rPr b="1" lang="en-GB"/>
                        <a:t>Time x cracking</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B7B7B7"/>
                    </a:solidFill>
                  </a:tcPr>
                </a:tc>
              </a:tr>
              <a:tr h="366200">
                <a:tc>
                  <a:txBody>
                    <a:bodyPr/>
                    <a:lstStyle/>
                    <a:p>
                      <a:pPr indent="0" lvl="0" marL="0" rtl="0" algn="l">
                        <a:spcBef>
                          <a:spcPts val="0"/>
                        </a:spcBef>
                        <a:spcAft>
                          <a:spcPts val="0"/>
                        </a:spcAft>
                        <a:buNone/>
                      </a:pPr>
                      <a:r>
                        <a:rPr lang="en-GB"/>
                        <a:t>123456789</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GB"/>
                        <a:t>0,19 millisecondi</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EA9999"/>
                    </a:solidFill>
                  </a:tcPr>
                </a:tc>
              </a:tr>
              <a:tr h="382400">
                <a:tc>
                  <a:txBody>
                    <a:bodyPr/>
                    <a:lstStyle/>
                    <a:p>
                      <a:pPr indent="0" lvl="0" marL="0" rtl="0" algn="l">
                        <a:spcBef>
                          <a:spcPts val="0"/>
                        </a:spcBef>
                        <a:spcAft>
                          <a:spcPts val="0"/>
                        </a:spcAft>
                        <a:buNone/>
                      </a:pPr>
                      <a:r>
                        <a:rPr lang="en-GB"/>
                        <a:t>a</a:t>
                      </a:r>
                      <a:r>
                        <a:rPr lang="en-GB"/>
                        <a:t>23456789</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lang="en-GB"/>
                        <a:t>9 settimane</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4CCCC"/>
                    </a:solidFill>
                  </a:tcPr>
                </a:tc>
              </a:tr>
              <a:tr h="374300">
                <a:tc>
                  <a:txBody>
                    <a:bodyPr/>
                    <a:lstStyle/>
                    <a:p>
                      <a:pPr indent="0" lvl="0" marL="0" rtl="0" algn="l">
                        <a:spcBef>
                          <a:spcPts val="0"/>
                        </a:spcBef>
                        <a:spcAft>
                          <a:spcPts val="0"/>
                        </a:spcAft>
                        <a:buNone/>
                      </a:pPr>
                      <a:r>
                        <a:rPr lang="en-GB"/>
                        <a:t>A23456789</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rPr lang="en-GB"/>
                        <a:t>25 anni</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FE599"/>
                    </a:solidFill>
                  </a:tcPr>
                </a:tc>
              </a:tr>
              <a:tr h="424550">
                <a:tc>
                  <a:txBody>
                    <a:bodyPr/>
                    <a:lstStyle/>
                    <a:p>
                      <a:pPr indent="0" lvl="0" marL="0" rtl="0" algn="l">
                        <a:spcBef>
                          <a:spcPts val="0"/>
                        </a:spcBef>
                        <a:spcAft>
                          <a:spcPts val="0"/>
                        </a:spcAft>
                        <a:buNone/>
                      </a:pPr>
                      <a:r>
                        <a:rPr lang="en-GB"/>
                        <a:t>A$23456789</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rPr lang="en-GB"/>
                        <a:t>80 000 anni</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B6D7A8"/>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8"/>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Sicurezza delle password (dictionary)</a:t>
            </a:r>
            <a:endParaRPr/>
          </a:p>
        </p:txBody>
      </p:sp>
      <p:sp>
        <p:nvSpPr>
          <p:cNvPr id="259" name="Google Shape;259;p28"/>
          <p:cNvSpPr txBox="1"/>
          <p:nvPr/>
        </p:nvSpPr>
        <p:spPr>
          <a:xfrm>
            <a:off x="393900" y="1199325"/>
            <a:ext cx="2774100" cy="30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202122"/>
                </a:solidFill>
                <a:highlight>
                  <a:srgbClr val="FFFFFF"/>
                </a:highlight>
                <a:latin typeface="Times New Roman"/>
                <a:ea typeface="Times New Roman"/>
                <a:cs typeface="Times New Roman"/>
                <a:sym typeface="Times New Roman"/>
              </a:rPr>
              <a:t>Un </a:t>
            </a:r>
            <a:r>
              <a:rPr b="1" lang="en-GB" sz="1200">
                <a:solidFill>
                  <a:srgbClr val="202122"/>
                </a:solidFill>
                <a:highlight>
                  <a:srgbClr val="FFFFFF"/>
                </a:highlight>
                <a:latin typeface="Times New Roman"/>
                <a:ea typeface="Times New Roman"/>
                <a:cs typeface="Times New Roman"/>
                <a:sym typeface="Times New Roman"/>
              </a:rPr>
              <a:t>attacco a dizionario</a:t>
            </a:r>
            <a:r>
              <a:rPr lang="en-GB" sz="1200">
                <a:solidFill>
                  <a:srgbClr val="202122"/>
                </a:solidFill>
                <a:highlight>
                  <a:srgbClr val="FFFFFF"/>
                </a:highlight>
                <a:latin typeface="Times New Roman"/>
                <a:ea typeface="Times New Roman"/>
                <a:cs typeface="Times New Roman"/>
                <a:sym typeface="Times New Roman"/>
              </a:rPr>
              <a:t> è una tecnica di attacco informatico mirata a "rompere" un meccanismo di autenticazione.</a:t>
            </a:r>
            <a:endParaRPr sz="1200">
              <a:solidFill>
                <a:srgbClr val="2021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202122"/>
                </a:solidFill>
                <a:highlight>
                  <a:srgbClr val="FFFFFF"/>
                </a:highlight>
                <a:latin typeface="Times New Roman"/>
                <a:ea typeface="Times New Roman"/>
                <a:cs typeface="Times New Roman"/>
                <a:sym typeface="Times New Roman"/>
              </a:rPr>
              <a:t>In pratica si tenta di accedere a dati protetti da password tramite una serie continuativa e sistematica di tentativi di inserimento della password, basandosi su uno o più dizionari di riferimento.</a:t>
            </a:r>
            <a:br>
              <a:rPr lang="en-GB" sz="1200">
                <a:solidFill>
                  <a:srgbClr val="202122"/>
                </a:solidFill>
                <a:highlight>
                  <a:srgbClr val="FFFFFF"/>
                </a:highlight>
                <a:latin typeface="Times New Roman"/>
                <a:ea typeface="Times New Roman"/>
                <a:cs typeface="Times New Roman"/>
                <a:sym typeface="Times New Roman"/>
              </a:rPr>
            </a:br>
            <a:r>
              <a:rPr lang="en-GB" sz="1200">
                <a:solidFill>
                  <a:srgbClr val="202122"/>
                </a:solidFill>
                <a:highlight>
                  <a:srgbClr val="FFFFFF"/>
                </a:highlight>
                <a:latin typeface="Times New Roman"/>
                <a:ea typeface="Times New Roman"/>
                <a:cs typeface="Times New Roman"/>
                <a:sym typeface="Times New Roman"/>
              </a:rPr>
              <a:t>I dizionari, che sono normalmente semplici file composti da sequenze di parole divise da caratteri separatori, possono riferirsi a contenuti standard (dizionario della lingua inglese, della lingua italiana, dizionario dei nomi, ecc.) oppure essere creati appositamente a seconda del contesto di utilizzo.</a:t>
            </a:r>
            <a:endParaRPr sz="1200">
              <a:latin typeface="Times New Roman"/>
              <a:ea typeface="Times New Roman"/>
              <a:cs typeface="Times New Roman"/>
              <a:sym typeface="Times New Roman"/>
            </a:endParaRPr>
          </a:p>
        </p:txBody>
      </p:sp>
      <p:pic>
        <p:nvPicPr>
          <p:cNvPr id="260" name="Google Shape;260;p28"/>
          <p:cNvPicPr preferRelativeResize="0"/>
          <p:nvPr/>
        </p:nvPicPr>
        <p:blipFill>
          <a:blip r:embed="rId3">
            <a:alphaModFix/>
          </a:blip>
          <a:stretch>
            <a:fillRect/>
          </a:stretch>
        </p:blipFill>
        <p:spPr>
          <a:xfrm>
            <a:off x="3395625" y="1366275"/>
            <a:ext cx="5234173" cy="2700000"/>
          </a:xfrm>
          <a:prstGeom prst="rect">
            <a:avLst/>
          </a:prstGeom>
          <a:noFill/>
          <a:ln>
            <a:noFill/>
          </a:ln>
        </p:spPr>
      </p:pic>
      <p:cxnSp>
        <p:nvCxnSpPr>
          <p:cNvPr id="261" name="Google Shape;261;p28"/>
          <p:cNvCxnSpPr/>
          <p:nvPr/>
        </p:nvCxnSpPr>
        <p:spPr>
          <a:xfrm>
            <a:off x="3213550" y="1136775"/>
            <a:ext cx="0" cy="3223800"/>
          </a:xfrm>
          <a:prstGeom prst="straightConnector1">
            <a:avLst/>
          </a:prstGeom>
          <a:noFill/>
          <a:ln cap="flat" cmpd="sng" w="19050">
            <a:solidFill>
              <a:schemeClr val="dk2"/>
            </a:solidFill>
            <a:prstDash val="solid"/>
            <a:round/>
            <a:headEnd len="med" w="med" type="none"/>
            <a:tailEnd len="med" w="med" type="none"/>
          </a:ln>
        </p:spPr>
      </p:cxnSp>
      <p:cxnSp>
        <p:nvCxnSpPr>
          <p:cNvPr id="262" name="Google Shape;262;p28"/>
          <p:cNvCxnSpPr/>
          <p:nvPr/>
        </p:nvCxnSpPr>
        <p:spPr>
          <a:xfrm>
            <a:off x="2521600" y="4360575"/>
            <a:ext cx="13839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9"/>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Sicurezza delle password (come difendersi)</a:t>
            </a:r>
            <a:endParaRPr/>
          </a:p>
        </p:txBody>
      </p:sp>
      <p:graphicFrame>
        <p:nvGraphicFramePr>
          <p:cNvPr id="268" name="Google Shape;268;p29"/>
          <p:cNvGraphicFramePr/>
          <p:nvPr/>
        </p:nvGraphicFramePr>
        <p:xfrm>
          <a:off x="4898613" y="937300"/>
          <a:ext cx="3000000" cy="3000000"/>
        </p:xfrm>
        <a:graphic>
          <a:graphicData uri="http://schemas.openxmlformats.org/drawingml/2006/table">
            <a:tbl>
              <a:tblPr>
                <a:noFill/>
                <a:tableStyleId>{C47D704F-504E-4DB2-A167-5D8D1798ECAA}</a:tableStyleId>
              </a:tblPr>
              <a:tblGrid>
                <a:gridCol w="3542975"/>
              </a:tblGrid>
              <a:tr h="435150">
                <a:tc>
                  <a:txBody>
                    <a:bodyPr/>
                    <a:lstStyle/>
                    <a:p>
                      <a:pPr indent="0" lvl="0" marL="0" rtl="0" algn="l">
                        <a:spcBef>
                          <a:spcPts val="0"/>
                        </a:spcBef>
                        <a:spcAft>
                          <a:spcPts val="0"/>
                        </a:spcAft>
                        <a:buNone/>
                      </a:pPr>
                      <a:r>
                        <a:rPr b="1" lang="en-GB"/>
                        <a:t>Come difendere le passwords</a:t>
                      </a:r>
                      <a:endParaRPr b="1"/>
                    </a:p>
                  </a:txBody>
                  <a:tcPr marT="91425" marB="91425" marR="91425" marL="91425">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CCCCCC"/>
                    </a:solidFill>
                  </a:tcPr>
                </a:tc>
              </a:tr>
              <a:tr h="435150">
                <a:tc>
                  <a:txBody>
                    <a:bodyPr/>
                    <a:lstStyle/>
                    <a:p>
                      <a:pPr indent="0" lvl="0" marL="0" rtl="0" algn="l">
                        <a:spcBef>
                          <a:spcPts val="0"/>
                        </a:spcBef>
                        <a:spcAft>
                          <a:spcPts val="0"/>
                        </a:spcAft>
                        <a:buNone/>
                      </a:pPr>
                      <a:r>
                        <a:rPr lang="en-GB"/>
                        <a:t>Aumentare la lunghezza delle password</a:t>
                      </a:r>
                      <a:endParaRPr/>
                    </a:p>
                  </a:txBody>
                  <a:tcPr marT="91425" marB="91425" marR="91425" marL="91425">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6B26B"/>
                    </a:solidFill>
                  </a:tcPr>
                </a:tc>
              </a:tr>
              <a:tr h="435150">
                <a:tc>
                  <a:txBody>
                    <a:bodyPr/>
                    <a:lstStyle/>
                    <a:p>
                      <a:pPr indent="0" lvl="0" marL="0" rtl="0" algn="l">
                        <a:spcBef>
                          <a:spcPts val="0"/>
                        </a:spcBef>
                        <a:spcAft>
                          <a:spcPts val="0"/>
                        </a:spcAft>
                        <a:buNone/>
                      </a:pPr>
                      <a:r>
                        <a:rPr lang="en-GB"/>
                        <a:t>Aumentare la complessità delle password</a:t>
                      </a:r>
                      <a:endParaRPr/>
                    </a:p>
                  </a:txBody>
                  <a:tcPr marT="91425" marB="91425" marR="91425" marL="91425">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6B26B"/>
                    </a:solidFill>
                  </a:tcPr>
                </a:tc>
              </a:tr>
              <a:tr h="435150">
                <a:tc>
                  <a:txBody>
                    <a:bodyPr/>
                    <a:lstStyle/>
                    <a:p>
                      <a:pPr indent="0" lvl="0" marL="0" rtl="0" algn="l">
                        <a:spcBef>
                          <a:spcPts val="0"/>
                        </a:spcBef>
                        <a:spcAft>
                          <a:spcPts val="0"/>
                        </a:spcAft>
                        <a:buNone/>
                      </a:pPr>
                      <a:r>
                        <a:rPr lang="en-GB"/>
                        <a:t>Limitare i tentativi di login</a:t>
                      </a:r>
                      <a:endParaRPr/>
                    </a:p>
                  </a:txBody>
                  <a:tcPr marT="91425" marB="91425" marR="91425" marL="91425">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6B26B"/>
                    </a:solidFill>
                  </a:tcPr>
                </a:tc>
              </a:tr>
              <a:tr h="439350">
                <a:tc>
                  <a:txBody>
                    <a:bodyPr/>
                    <a:lstStyle/>
                    <a:p>
                      <a:pPr indent="0" lvl="0" marL="0" rtl="0" algn="l">
                        <a:spcBef>
                          <a:spcPts val="0"/>
                        </a:spcBef>
                        <a:spcAft>
                          <a:spcPts val="0"/>
                        </a:spcAft>
                        <a:buNone/>
                      </a:pPr>
                      <a:r>
                        <a:rPr lang="en-GB"/>
                        <a:t>Usare </a:t>
                      </a:r>
                      <a:r>
                        <a:rPr lang="en-GB"/>
                        <a:t>captcha</a:t>
                      </a:r>
                      <a:endParaRPr/>
                    </a:p>
                  </a:txBody>
                  <a:tcPr marT="91425" marB="91425" marR="91425" marL="91425">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6B26B"/>
                    </a:solidFill>
                  </a:tcPr>
                </a:tc>
              </a:tr>
              <a:tr h="439350">
                <a:tc>
                  <a:txBody>
                    <a:bodyPr/>
                    <a:lstStyle/>
                    <a:p>
                      <a:pPr indent="0" lvl="0" marL="0" rtl="0" algn="l">
                        <a:spcBef>
                          <a:spcPts val="0"/>
                        </a:spcBef>
                        <a:spcAft>
                          <a:spcPts val="0"/>
                        </a:spcAft>
                        <a:buNone/>
                      </a:pPr>
                      <a:r>
                        <a:rPr lang="en-GB"/>
                        <a:t>Usare multifactor </a:t>
                      </a:r>
                      <a:r>
                        <a:rPr lang="en-GB"/>
                        <a:t>authentication</a:t>
                      </a:r>
                      <a:endParaRPr/>
                    </a:p>
                  </a:txBody>
                  <a:tcPr marT="91425" marB="91425" marR="91425" marL="91425">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6B26B"/>
                    </a:solidFill>
                  </a:tcPr>
                </a:tc>
              </a:tr>
              <a:tr h="439350">
                <a:tc>
                  <a:txBody>
                    <a:bodyPr/>
                    <a:lstStyle/>
                    <a:p>
                      <a:pPr indent="0" lvl="0" marL="0" rtl="0" algn="l">
                        <a:spcBef>
                          <a:spcPts val="0"/>
                        </a:spcBef>
                        <a:spcAft>
                          <a:spcPts val="0"/>
                        </a:spcAft>
                        <a:buNone/>
                      </a:pPr>
                      <a:r>
                        <a:rPr lang="en-GB"/>
                        <a:t>Non  usare password comuni</a:t>
                      </a:r>
                      <a:endParaRPr/>
                    </a:p>
                  </a:txBody>
                  <a:tcPr marT="91425" marB="91425" marR="91425" marL="91425">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6B26B"/>
                    </a:solidFill>
                  </a:tcPr>
                </a:tc>
              </a:tr>
            </a:tbl>
          </a:graphicData>
        </a:graphic>
      </p:graphicFrame>
      <p:sp>
        <p:nvSpPr>
          <p:cNvPr id="269" name="Google Shape;269;p29"/>
          <p:cNvSpPr txBox="1"/>
          <p:nvPr/>
        </p:nvSpPr>
        <p:spPr>
          <a:xfrm>
            <a:off x="438325" y="1257850"/>
            <a:ext cx="4307700" cy="98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Attivare su google chrome il check delle password che controlla la password salvata su un database di data breach per capire se la coppia mail e password è presente su internet.</a:t>
            </a:r>
            <a:endParaRPr>
              <a:latin typeface="Lato"/>
              <a:ea typeface="Lato"/>
              <a:cs typeface="Lato"/>
              <a:sym typeface="Lato"/>
            </a:endParaRPr>
          </a:p>
        </p:txBody>
      </p:sp>
      <p:sp>
        <p:nvSpPr>
          <p:cNvPr id="270" name="Google Shape;270;p29"/>
          <p:cNvSpPr txBox="1"/>
          <p:nvPr/>
        </p:nvSpPr>
        <p:spPr>
          <a:xfrm>
            <a:off x="4898613" y="4026250"/>
            <a:ext cx="3543000" cy="7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Una password robusta è più sicura per il servizio dove viene utilizzata ma anche per tutti gli altri servizi in caso di data breach</a:t>
            </a:r>
            <a:endParaRPr>
              <a:latin typeface="Lato"/>
              <a:ea typeface="Lato"/>
              <a:cs typeface="Lato"/>
              <a:sym typeface="Lato"/>
            </a:endParaRPr>
          </a:p>
        </p:txBody>
      </p:sp>
      <p:pic>
        <p:nvPicPr>
          <p:cNvPr id="271" name="Google Shape;271;p29"/>
          <p:cNvPicPr preferRelativeResize="0"/>
          <p:nvPr/>
        </p:nvPicPr>
        <p:blipFill>
          <a:blip r:embed="rId3">
            <a:alphaModFix/>
          </a:blip>
          <a:stretch>
            <a:fillRect/>
          </a:stretch>
        </p:blipFill>
        <p:spPr>
          <a:xfrm>
            <a:off x="598900" y="2391550"/>
            <a:ext cx="3719300" cy="1747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0"/>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Ransomware &amp; Man in the middle</a:t>
            </a:r>
            <a:endParaRPr/>
          </a:p>
        </p:txBody>
      </p:sp>
      <p:sp>
        <p:nvSpPr>
          <p:cNvPr id="277" name="Google Shape;277;p30"/>
          <p:cNvSpPr txBox="1"/>
          <p:nvPr/>
        </p:nvSpPr>
        <p:spPr>
          <a:xfrm>
            <a:off x="383225" y="1309450"/>
            <a:ext cx="3504000" cy="9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202122"/>
                </a:solidFill>
                <a:highlight>
                  <a:srgbClr val="FFFFFF"/>
                </a:highlight>
                <a:latin typeface="Times New Roman"/>
                <a:ea typeface="Times New Roman"/>
                <a:cs typeface="Times New Roman"/>
                <a:sym typeface="Times New Roman"/>
              </a:rPr>
              <a:t>Ransomware</a:t>
            </a:r>
            <a:r>
              <a:rPr lang="en-GB" sz="1200">
                <a:solidFill>
                  <a:srgbClr val="202122"/>
                </a:solidFill>
                <a:highlight>
                  <a:srgbClr val="FFFFFF"/>
                </a:highlight>
                <a:latin typeface="Times New Roman"/>
                <a:ea typeface="Times New Roman"/>
                <a:cs typeface="Times New Roman"/>
                <a:sym typeface="Times New Roman"/>
              </a:rPr>
              <a:t> è u</a:t>
            </a:r>
            <a:r>
              <a:rPr lang="en-GB" sz="1200">
                <a:solidFill>
                  <a:srgbClr val="202122"/>
                </a:solidFill>
                <a:highlight>
                  <a:srgbClr val="FFFFFF"/>
                </a:highlight>
                <a:latin typeface="Times New Roman"/>
                <a:ea typeface="Times New Roman"/>
                <a:cs typeface="Times New Roman"/>
                <a:sym typeface="Times New Roman"/>
              </a:rPr>
              <a:t>n tipo di malware che limita l'accesso del dispositivo che infetta, chiedendo un riscatto (</a:t>
            </a:r>
            <a:r>
              <a:rPr i="1" lang="en-GB" sz="1200">
                <a:solidFill>
                  <a:srgbClr val="202122"/>
                </a:solidFill>
                <a:highlight>
                  <a:srgbClr val="FFFFFF"/>
                </a:highlight>
                <a:latin typeface="Times New Roman"/>
                <a:ea typeface="Times New Roman"/>
                <a:cs typeface="Times New Roman"/>
                <a:sym typeface="Times New Roman"/>
              </a:rPr>
              <a:t>ransom</a:t>
            </a:r>
            <a:r>
              <a:rPr lang="en-GB" sz="1200">
                <a:solidFill>
                  <a:srgbClr val="202122"/>
                </a:solidFill>
                <a:highlight>
                  <a:srgbClr val="FFFFFF"/>
                </a:highlight>
                <a:latin typeface="Times New Roman"/>
                <a:ea typeface="Times New Roman"/>
                <a:cs typeface="Times New Roman"/>
                <a:sym typeface="Times New Roman"/>
              </a:rPr>
              <a:t> in inglese) da pagare per rimuovere la limitazione.</a:t>
            </a:r>
            <a:endParaRPr sz="1200">
              <a:solidFill>
                <a:srgbClr val="2021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50">
                <a:solidFill>
                  <a:srgbClr val="202122"/>
                </a:solidFill>
                <a:highlight>
                  <a:srgbClr val="FFFFFF"/>
                </a:highlight>
                <a:latin typeface="Times New Roman"/>
                <a:ea typeface="Times New Roman"/>
                <a:cs typeface="Times New Roman"/>
                <a:sym typeface="Times New Roman"/>
              </a:rPr>
              <a:t>.</a:t>
            </a:r>
            <a:endParaRPr sz="125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latin typeface="Lato"/>
              <a:ea typeface="Lato"/>
              <a:cs typeface="Lato"/>
              <a:sym typeface="Lato"/>
            </a:endParaRPr>
          </a:p>
        </p:txBody>
      </p:sp>
      <p:sp>
        <p:nvSpPr>
          <p:cNvPr id="278" name="Google Shape;278;p30"/>
          <p:cNvSpPr txBox="1"/>
          <p:nvPr/>
        </p:nvSpPr>
        <p:spPr>
          <a:xfrm>
            <a:off x="4709475" y="3457900"/>
            <a:ext cx="4145100" cy="10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202122"/>
                </a:solidFill>
                <a:highlight>
                  <a:srgbClr val="FFFFFF"/>
                </a:highlight>
                <a:latin typeface="Times New Roman"/>
                <a:ea typeface="Times New Roman"/>
                <a:cs typeface="Times New Roman"/>
                <a:sym typeface="Times New Roman"/>
              </a:rPr>
              <a:t>Man in the middle</a:t>
            </a:r>
            <a:r>
              <a:rPr lang="en-GB" sz="1200">
                <a:solidFill>
                  <a:srgbClr val="202122"/>
                </a:solidFill>
                <a:highlight>
                  <a:srgbClr val="FFFFFF"/>
                </a:highlight>
                <a:latin typeface="Times New Roman"/>
                <a:ea typeface="Times New Roman"/>
                <a:cs typeface="Times New Roman"/>
                <a:sym typeface="Times New Roman"/>
              </a:rPr>
              <a:t> (</a:t>
            </a:r>
            <a:r>
              <a:rPr i="1" lang="en-GB" sz="1200">
                <a:solidFill>
                  <a:srgbClr val="202122"/>
                </a:solidFill>
                <a:highlight>
                  <a:srgbClr val="FFFFFF"/>
                </a:highlight>
                <a:latin typeface="Times New Roman"/>
                <a:ea typeface="Times New Roman"/>
                <a:cs typeface="Times New Roman"/>
                <a:sym typeface="Times New Roman"/>
              </a:rPr>
              <a:t>uomo nel mezzo)</a:t>
            </a:r>
            <a:br>
              <a:rPr lang="en-GB" sz="1200">
                <a:solidFill>
                  <a:srgbClr val="202122"/>
                </a:solidFill>
                <a:highlight>
                  <a:srgbClr val="FFFFFF"/>
                </a:highlight>
                <a:latin typeface="Times New Roman"/>
                <a:ea typeface="Times New Roman"/>
                <a:cs typeface="Times New Roman"/>
                <a:sym typeface="Times New Roman"/>
              </a:rPr>
            </a:br>
            <a:r>
              <a:rPr lang="en-GB" sz="1200">
                <a:solidFill>
                  <a:srgbClr val="202122"/>
                </a:solidFill>
                <a:highlight>
                  <a:srgbClr val="FFFFFF"/>
                </a:highlight>
                <a:latin typeface="Times New Roman"/>
                <a:ea typeface="Times New Roman"/>
                <a:cs typeface="Times New Roman"/>
                <a:sym typeface="Times New Roman"/>
              </a:rPr>
              <a:t>Una terminologia impiegata nella crittografia e nella sicurezza informatica per indicare un attacco informatico in cui qualcuno segretamente ritrasmette o altera la comunicazione tra due parti che credono di comunicare direttamente tra di loro.</a:t>
            </a:r>
            <a:endParaRPr>
              <a:latin typeface="Lato"/>
              <a:ea typeface="Lato"/>
              <a:cs typeface="Lato"/>
              <a:sym typeface="Lato"/>
            </a:endParaRPr>
          </a:p>
        </p:txBody>
      </p:sp>
      <p:pic>
        <p:nvPicPr>
          <p:cNvPr id="279" name="Google Shape;279;p30"/>
          <p:cNvPicPr preferRelativeResize="0"/>
          <p:nvPr/>
        </p:nvPicPr>
        <p:blipFill>
          <a:blip r:embed="rId3">
            <a:alphaModFix/>
          </a:blip>
          <a:stretch>
            <a:fillRect/>
          </a:stretch>
        </p:blipFill>
        <p:spPr>
          <a:xfrm>
            <a:off x="4709475" y="1309450"/>
            <a:ext cx="4145200" cy="1897800"/>
          </a:xfrm>
          <a:prstGeom prst="rect">
            <a:avLst/>
          </a:prstGeom>
          <a:noFill/>
          <a:ln>
            <a:noFill/>
          </a:ln>
        </p:spPr>
      </p:pic>
      <p:pic>
        <p:nvPicPr>
          <p:cNvPr id="280" name="Google Shape;280;p30"/>
          <p:cNvPicPr preferRelativeResize="0"/>
          <p:nvPr/>
        </p:nvPicPr>
        <p:blipFill>
          <a:blip r:embed="rId4">
            <a:alphaModFix/>
          </a:blip>
          <a:stretch>
            <a:fillRect/>
          </a:stretch>
        </p:blipFill>
        <p:spPr>
          <a:xfrm>
            <a:off x="383225" y="2164275"/>
            <a:ext cx="3504000" cy="230579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1"/>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Sicurezza del wifi</a:t>
            </a:r>
            <a:endParaRPr/>
          </a:p>
        </p:txBody>
      </p:sp>
      <p:sp>
        <p:nvSpPr>
          <p:cNvPr id="286" name="Google Shape;286;p31"/>
          <p:cNvSpPr txBox="1"/>
          <p:nvPr/>
        </p:nvSpPr>
        <p:spPr>
          <a:xfrm>
            <a:off x="383225" y="1309450"/>
            <a:ext cx="3504000" cy="11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202122"/>
                </a:solidFill>
                <a:highlight>
                  <a:srgbClr val="FFFFFF"/>
                </a:highlight>
                <a:latin typeface="Times New Roman"/>
                <a:ea typeface="Times New Roman"/>
                <a:cs typeface="Times New Roman"/>
                <a:sym typeface="Times New Roman"/>
              </a:rPr>
              <a:t>Frequency</a:t>
            </a:r>
            <a:r>
              <a:rPr b="1" lang="en-GB" sz="1200">
                <a:solidFill>
                  <a:srgbClr val="202122"/>
                </a:solidFill>
                <a:highlight>
                  <a:srgbClr val="FFFFFF"/>
                </a:highlight>
                <a:latin typeface="Times New Roman"/>
                <a:ea typeface="Times New Roman"/>
                <a:cs typeface="Times New Roman"/>
                <a:sym typeface="Times New Roman"/>
              </a:rPr>
              <a:t> jamming</a:t>
            </a:r>
            <a:r>
              <a:rPr lang="en-GB" sz="1200">
                <a:solidFill>
                  <a:srgbClr val="202122"/>
                </a:solidFill>
                <a:highlight>
                  <a:srgbClr val="FFFFFF"/>
                </a:highlight>
                <a:latin typeface="Times New Roman"/>
                <a:ea typeface="Times New Roman"/>
                <a:cs typeface="Times New Roman"/>
                <a:sym typeface="Times New Roman"/>
              </a:rPr>
              <a:t> è l'atto di disturbare volutamente le comunicazioni radio facendo in modo che ne diminuisca il rapporto segnale/rumore, indice di chiarezza del segnale, tipicamente trasmettendo sulla stessa frequenza e con la stessa modulazione del segnale che si vuole disturbare.</a:t>
            </a:r>
            <a:endParaRPr sz="1200">
              <a:solidFill>
                <a:srgbClr val="2021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50">
                <a:solidFill>
                  <a:srgbClr val="202122"/>
                </a:solidFill>
                <a:highlight>
                  <a:srgbClr val="FFFFFF"/>
                </a:highlight>
                <a:latin typeface="Times New Roman"/>
                <a:ea typeface="Times New Roman"/>
                <a:cs typeface="Times New Roman"/>
                <a:sym typeface="Times New Roman"/>
              </a:rPr>
              <a:t>.</a:t>
            </a:r>
            <a:endParaRPr sz="125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latin typeface="Lato"/>
              <a:ea typeface="Lato"/>
              <a:cs typeface="Lato"/>
              <a:sym typeface="Lato"/>
            </a:endParaRPr>
          </a:p>
        </p:txBody>
      </p:sp>
      <p:sp>
        <p:nvSpPr>
          <p:cNvPr id="287" name="Google Shape;287;p31"/>
          <p:cNvSpPr txBox="1"/>
          <p:nvPr/>
        </p:nvSpPr>
        <p:spPr>
          <a:xfrm>
            <a:off x="4709475" y="3102900"/>
            <a:ext cx="4145100" cy="20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202122"/>
                </a:solidFill>
                <a:highlight>
                  <a:srgbClr val="FFFFFF"/>
                </a:highlight>
                <a:latin typeface="Times New Roman"/>
                <a:ea typeface="Times New Roman"/>
                <a:cs typeface="Times New Roman"/>
                <a:sym typeface="Times New Roman"/>
              </a:rPr>
              <a:t>Deauth attack</a:t>
            </a:r>
            <a:br>
              <a:rPr lang="en-GB" sz="1200">
                <a:solidFill>
                  <a:srgbClr val="202122"/>
                </a:solidFill>
                <a:highlight>
                  <a:srgbClr val="FFFFFF"/>
                </a:highlight>
                <a:latin typeface="Times New Roman"/>
                <a:ea typeface="Times New Roman"/>
                <a:cs typeface="Times New Roman"/>
                <a:sym typeface="Times New Roman"/>
              </a:rPr>
            </a:br>
            <a:r>
              <a:rPr lang="en-GB" sz="1200">
                <a:solidFill>
                  <a:srgbClr val="202122"/>
                </a:solidFill>
                <a:highlight>
                  <a:srgbClr val="FFFFFF"/>
                </a:highlight>
                <a:latin typeface="Times New Roman"/>
                <a:ea typeface="Times New Roman"/>
                <a:cs typeface="Times New Roman"/>
                <a:sym typeface="Times New Roman"/>
              </a:rPr>
              <a:t>Il protocollo WiFi 802.11 contiene una feature di deautenticazione utilizzata per scollegare gli utenti dal network. Un hacker può inviare ad un router un frame di deauth in qualunque momento. Questo comando non ha nessuna cifratura o politica d sicurezza.</a:t>
            </a:r>
            <a:endParaRPr sz="1200">
              <a:solidFill>
                <a:srgbClr val="2021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202122"/>
                </a:solidFill>
                <a:highlight>
                  <a:srgbClr val="FFFFFF"/>
                </a:highlight>
                <a:latin typeface="Times New Roman"/>
                <a:ea typeface="Times New Roman"/>
                <a:cs typeface="Times New Roman"/>
                <a:sym typeface="Times New Roman"/>
              </a:rPr>
              <a:t>Questa vulnerabilità è stata trattata nella revision 802.11w-2009 per migliorare la sicurezza dei frame ma è raramente supportata e spesso disabilitata.</a:t>
            </a:r>
            <a:endParaRPr sz="1200">
              <a:solidFill>
                <a:srgbClr val="202122"/>
              </a:solidFill>
              <a:highlight>
                <a:srgbClr val="FFFFFF"/>
              </a:highlight>
              <a:latin typeface="Times New Roman"/>
              <a:ea typeface="Times New Roman"/>
              <a:cs typeface="Times New Roman"/>
              <a:sym typeface="Times New Roman"/>
            </a:endParaRPr>
          </a:p>
        </p:txBody>
      </p:sp>
      <p:pic>
        <p:nvPicPr>
          <p:cNvPr id="288" name="Google Shape;288;p31"/>
          <p:cNvPicPr preferRelativeResize="0"/>
          <p:nvPr/>
        </p:nvPicPr>
        <p:blipFill>
          <a:blip r:embed="rId3">
            <a:alphaModFix/>
          </a:blip>
          <a:stretch>
            <a:fillRect/>
          </a:stretch>
        </p:blipFill>
        <p:spPr>
          <a:xfrm>
            <a:off x="397600" y="2521700"/>
            <a:ext cx="3746600" cy="2239450"/>
          </a:xfrm>
          <a:prstGeom prst="rect">
            <a:avLst/>
          </a:prstGeom>
          <a:noFill/>
          <a:ln>
            <a:noFill/>
          </a:ln>
        </p:spPr>
      </p:pic>
      <p:pic>
        <p:nvPicPr>
          <p:cNvPr id="289" name="Google Shape;289;p31"/>
          <p:cNvPicPr preferRelativeResize="0"/>
          <p:nvPr/>
        </p:nvPicPr>
        <p:blipFill>
          <a:blip r:embed="rId4">
            <a:alphaModFix/>
          </a:blip>
          <a:stretch>
            <a:fillRect/>
          </a:stretch>
        </p:blipFill>
        <p:spPr>
          <a:xfrm>
            <a:off x="4885525" y="1162300"/>
            <a:ext cx="3793000" cy="1896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2"/>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Sicurezza del contactless</a:t>
            </a:r>
            <a:endParaRPr/>
          </a:p>
        </p:txBody>
      </p:sp>
      <p:sp>
        <p:nvSpPr>
          <p:cNvPr id="295" name="Google Shape;295;p32"/>
          <p:cNvSpPr txBox="1"/>
          <p:nvPr/>
        </p:nvSpPr>
        <p:spPr>
          <a:xfrm>
            <a:off x="383225" y="640375"/>
            <a:ext cx="3504000" cy="211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4D4D4D"/>
                </a:solidFill>
                <a:highlight>
                  <a:srgbClr val="FFFFFF"/>
                </a:highlight>
                <a:latin typeface="Times New Roman"/>
                <a:ea typeface="Times New Roman"/>
                <a:cs typeface="Times New Roman"/>
                <a:sym typeface="Times New Roman"/>
              </a:rPr>
              <a:t>«</a:t>
            </a:r>
            <a:r>
              <a:rPr b="1" i="1" lang="en-GB" sz="1200">
                <a:solidFill>
                  <a:srgbClr val="4D4D4D"/>
                </a:solidFill>
                <a:highlight>
                  <a:srgbClr val="FFFFFF"/>
                </a:highlight>
                <a:latin typeface="Times New Roman"/>
                <a:ea typeface="Times New Roman"/>
                <a:cs typeface="Times New Roman"/>
                <a:sym typeface="Times New Roman"/>
              </a:rPr>
              <a:t>Un ladro può rubare denaro avvicinando un terminale di pagamento alla carta o al dispositivo mobile mentre lo si tiene in tasca.»</a:t>
            </a:r>
            <a:r>
              <a:rPr b="1" lang="en-GB" sz="1200">
                <a:solidFill>
                  <a:srgbClr val="4D4D4D"/>
                </a:solidFill>
                <a:highlight>
                  <a:srgbClr val="FFFFFF"/>
                </a:highlight>
                <a:latin typeface="Times New Roman"/>
                <a:ea typeface="Times New Roman"/>
                <a:cs typeface="Times New Roman"/>
                <a:sym typeface="Times New Roman"/>
              </a:rPr>
              <a:t> </a:t>
            </a:r>
            <a:br>
              <a:rPr lang="en-GB" sz="1200">
                <a:solidFill>
                  <a:srgbClr val="4D4D4D"/>
                </a:solidFill>
                <a:highlight>
                  <a:srgbClr val="FFFFFF"/>
                </a:highlight>
                <a:latin typeface="Times New Roman"/>
                <a:ea typeface="Times New Roman"/>
                <a:cs typeface="Times New Roman"/>
                <a:sym typeface="Times New Roman"/>
              </a:rPr>
            </a:br>
            <a:br>
              <a:rPr lang="en-GB" sz="1200">
                <a:solidFill>
                  <a:srgbClr val="4D4D4D"/>
                </a:solidFill>
                <a:highlight>
                  <a:srgbClr val="FFFFFF"/>
                </a:highlight>
                <a:latin typeface="Times New Roman"/>
                <a:ea typeface="Times New Roman"/>
                <a:cs typeface="Times New Roman"/>
                <a:sym typeface="Times New Roman"/>
              </a:rPr>
            </a:br>
            <a:r>
              <a:rPr lang="en-GB" sz="1200">
                <a:solidFill>
                  <a:srgbClr val="4D4D4D"/>
                </a:solidFill>
                <a:highlight>
                  <a:srgbClr val="FFFFFF"/>
                </a:highlight>
                <a:latin typeface="Times New Roman"/>
                <a:ea typeface="Times New Roman"/>
                <a:cs typeface="Times New Roman"/>
                <a:sym typeface="Times New Roman"/>
              </a:rPr>
              <a:t>Per alcune fonti come</a:t>
            </a:r>
            <a:r>
              <a:rPr lang="en-GB" sz="1200">
                <a:solidFill>
                  <a:srgbClr val="202122"/>
                </a:solidFill>
                <a:highlight>
                  <a:srgbClr val="FFFFFF"/>
                </a:highlight>
                <a:latin typeface="Times New Roman"/>
                <a:ea typeface="Times New Roman"/>
                <a:cs typeface="Times New Roman"/>
                <a:sym typeface="Times New Roman"/>
              </a:rPr>
              <a:t> </a:t>
            </a:r>
            <a:r>
              <a:rPr lang="en-GB" sz="1200" u="sng">
                <a:solidFill>
                  <a:schemeClr val="hlink"/>
                </a:solidFill>
                <a:highlight>
                  <a:srgbClr val="FFFFFF"/>
                </a:highlight>
                <a:latin typeface="Times New Roman"/>
                <a:ea typeface="Times New Roman"/>
                <a:cs typeface="Times New Roman"/>
                <a:sym typeface="Times New Roman"/>
                <a:hlinkClick r:id="rId3"/>
              </a:rPr>
              <a:t>https://www.ccv.eu/</a:t>
            </a:r>
            <a:r>
              <a:rPr lang="en-GB" sz="1200">
                <a:solidFill>
                  <a:srgbClr val="202122"/>
                </a:solidFill>
                <a:highlight>
                  <a:srgbClr val="FFFFFF"/>
                </a:highlight>
                <a:latin typeface="Times New Roman"/>
                <a:ea typeface="Times New Roman"/>
                <a:cs typeface="Times New Roman"/>
                <a:sym typeface="Times New Roman"/>
              </a:rPr>
              <a:t> questo è un falso mito </a:t>
            </a:r>
            <a:r>
              <a:rPr lang="en-GB" sz="1200">
                <a:solidFill>
                  <a:srgbClr val="202122"/>
                </a:solidFill>
                <a:highlight>
                  <a:srgbClr val="FFFFFF"/>
                </a:highlight>
                <a:latin typeface="Times New Roman"/>
                <a:ea typeface="Times New Roman"/>
                <a:cs typeface="Times New Roman"/>
                <a:sym typeface="Times New Roman"/>
              </a:rPr>
              <a:t>perché per avere un POS serve una registrazione.</a:t>
            </a:r>
            <a:br>
              <a:rPr lang="en-GB" sz="1200">
                <a:solidFill>
                  <a:srgbClr val="202122"/>
                </a:solidFill>
                <a:highlight>
                  <a:srgbClr val="FFFFFF"/>
                </a:highlight>
                <a:latin typeface="Times New Roman"/>
                <a:ea typeface="Times New Roman"/>
                <a:cs typeface="Times New Roman"/>
                <a:sym typeface="Times New Roman"/>
              </a:rPr>
            </a:br>
            <a:r>
              <a:rPr lang="en-GB" sz="1150">
                <a:solidFill>
                  <a:srgbClr val="202122"/>
                </a:solidFill>
                <a:highlight>
                  <a:srgbClr val="FFFFFF"/>
                </a:highlight>
                <a:latin typeface="Times New Roman"/>
                <a:ea typeface="Times New Roman"/>
                <a:cs typeface="Times New Roman"/>
                <a:sym typeface="Times New Roman"/>
              </a:rPr>
              <a:t>T</a:t>
            </a:r>
            <a:r>
              <a:rPr lang="en-GB" sz="1150">
                <a:solidFill>
                  <a:srgbClr val="202122"/>
                </a:solidFill>
                <a:highlight>
                  <a:srgbClr val="FFFFFF"/>
                </a:highlight>
                <a:latin typeface="Times New Roman"/>
                <a:ea typeface="Times New Roman"/>
                <a:cs typeface="Times New Roman"/>
                <a:sym typeface="Times New Roman"/>
              </a:rPr>
              <a:t>uttavia non considerano che le carte di credito contactless funzionano in tutto il mondo e purtroppo non tutti gli stati e banche del mondo hanno una burocrazia così solerte.</a:t>
            </a:r>
            <a:endParaRPr>
              <a:latin typeface="Lato"/>
              <a:ea typeface="Lato"/>
              <a:cs typeface="Lato"/>
              <a:sym typeface="Lato"/>
            </a:endParaRPr>
          </a:p>
        </p:txBody>
      </p:sp>
      <p:sp>
        <p:nvSpPr>
          <p:cNvPr id="296" name="Google Shape;296;p32"/>
          <p:cNvSpPr txBox="1"/>
          <p:nvPr/>
        </p:nvSpPr>
        <p:spPr>
          <a:xfrm>
            <a:off x="4293950" y="659875"/>
            <a:ext cx="4439400" cy="198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200">
                <a:highlight>
                  <a:srgbClr val="FFFFFF"/>
                </a:highlight>
                <a:latin typeface="Times New Roman"/>
                <a:ea typeface="Times New Roman"/>
                <a:cs typeface="Times New Roman"/>
                <a:sym typeface="Times New Roman"/>
              </a:rPr>
              <a:t>Le ultime ricerche* di un duo di ricercatori dimostrano per la prima volta come aggirare il limite di $39 in UK per i pagamenti contactless effettuati con carte fisiche.</a:t>
            </a:r>
            <a:endParaRPr sz="1200">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200">
                <a:highlight>
                  <a:srgbClr val="FFFFFF"/>
                </a:highlight>
                <a:latin typeface="Times New Roman"/>
                <a:ea typeface="Times New Roman"/>
                <a:cs typeface="Times New Roman"/>
                <a:sym typeface="Times New Roman"/>
              </a:rPr>
              <a:t>I ricercatori hanno anche scoperto problemi nel protocollo crittografico alla base dei pagamenti NFC, e queste lacune rendono possibile la clonazione delle transazioni.</a:t>
            </a:r>
            <a:endParaRPr sz="1200">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i="1" lang="en-GB" sz="1200">
                <a:highlight>
                  <a:srgbClr val="FFFFFF"/>
                </a:highlight>
                <a:latin typeface="Times New Roman"/>
                <a:ea typeface="Times New Roman"/>
                <a:cs typeface="Times New Roman"/>
                <a:sym typeface="Times New Roman"/>
              </a:rPr>
              <a:t>"Visa è consapevole dei problemi, ma non vede alcun problema"</a:t>
            </a:r>
            <a:r>
              <a:rPr lang="en-GB" sz="1200">
                <a:highlight>
                  <a:srgbClr val="FFFFFF"/>
                </a:highlight>
                <a:latin typeface="Times New Roman"/>
                <a:ea typeface="Times New Roman"/>
                <a:cs typeface="Times New Roman"/>
                <a:sym typeface="Times New Roman"/>
              </a:rPr>
              <a:t>, ha detto Yunusov. Mastercard, che ha una maggiore presenza in Europa, è meno esposta.</a:t>
            </a:r>
            <a:endParaRPr sz="1200">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br>
              <a:rPr lang="en-GB" sz="1200">
                <a:solidFill>
                  <a:srgbClr val="324D5C"/>
                </a:solidFill>
                <a:highlight>
                  <a:srgbClr val="FFFFFF"/>
                </a:highlight>
              </a:rPr>
            </a:br>
            <a:endParaRPr sz="1200">
              <a:solidFill>
                <a:srgbClr val="324D5C"/>
              </a:solidFill>
              <a:highlight>
                <a:srgbClr val="FFFFFF"/>
              </a:highlight>
            </a:endParaRPr>
          </a:p>
          <a:p>
            <a:pPr indent="0" lvl="0" marL="0" rtl="0" algn="l">
              <a:spcBef>
                <a:spcPts val="0"/>
              </a:spcBef>
              <a:spcAft>
                <a:spcPts val="0"/>
              </a:spcAft>
              <a:buNone/>
            </a:pPr>
            <a:r>
              <a:t/>
            </a:r>
            <a:endParaRPr sz="1200">
              <a:solidFill>
                <a:srgbClr val="324D5C"/>
              </a:solidFill>
              <a:highlight>
                <a:srgbClr val="FFFFFF"/>
              </a:highlight>
            </a:endParaRPr>
          </a:p>
        </p:txBody>
      </p:sp>
      <p:pic>
        <p:nvPicPr>
          <p:cNvPr id="297" name="Google Shape;297;p32"/>
          <p:cNvPicPr preferRelativeResize="0"/>
          <p:nvPr/>
        </p:nvPicPr>
        <p:blipFill>
          <a:blip r:embed="rId4">
            <a:alphaModFix/>
          </a:blip>
          <a:stretch>
            <a:fillRect/>
          </a:stretch>
        </p:blipFill>
        <p:spPr>
          <a:xfrm>
            <a:off x="471275" y="2719025"/>
            <a:ext cx="3327901" cy="2283575"/>
          </a:xfrm>
          <a:prstGeom prst="rect">
            <a:avLst/>
          </a:prstGeom>
          <a:noFill/>
          <a:ln>
            <a:noFill/>
          </a:ln>
        </p:spPr>
      </p:pic>
      <p:sp>
        <p:nvSpPr>
          <p:cNvPr id="298" name="Google Shape;298;p32"/>
          <p:cNvSpPr txBox="1"/>
          <p:nvPr/>
        </p:nvSpPr>
        <p:spPr>
          <a:xfrm>
            <a:off x="4293950" y="4754875"/>
            <a:ext cx="4321500" cy="3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900">
                <a:latin typeface="Times New Roman"/>
                <a:ea typeface="Times New Roman"/>
                <a:cs typeface="Times New Roman"/>
                <a:sym typeface="Times New Roman"/>
              </a:rPr>
              <a:t>*https://www.blackhat.com/eu-19/briefings/schedule/#first-contact---vulnerabilities-in-contactless-payments-17454</a:t>
            </a:r>
            <a:endParaRPr sz="900">
              <a:latin typeface="Times New Roman"/>
              <a:ea typeface="Times New Roman"/>
              <a:cs typeface="Times New Roman"/>
              <a:sym typeface="Times New Roman"/>
            </a:endParaRPr>
          </a:p>
        </p:txBody>
      </p:sp>
      <p:pic>
        <p:nvPicPr>
          <p:cNvPr id="299" name="Google Shape;299;p32"/>
          <p:cNvPicPr preferRelativeResize="0"/>
          <p:nvPr/>
        </p:nvPicPr>
        <p:blipFill>
          <a:blip r:embed="rId5">
            <a:alphaModFix/>
          </a:blip>
          <a:stretch>
            <a:fillRect/>
          </a:stretch>
        </p:blipFill>
        <p:spPr>
          <a:xfrm>
            <a:off x="4359626" y="2947150"/>
            <a:ext cx="3712300" cy="1827300"/>
          </a:xfrm>
          <a:prstGeom prst="rect">
            <a:avLst/>
          </a:prstGeom>
          <a:noFill/>
          <a:ln>
            <a:noFill/>
          </a:ln>
        </p:spPr>
      </p:pic>
      <p:cxnSp>
        <p:nvCxnSpPr>
          <p:cNvPr id="300" name="Google Shape;300;p32"/>
          <p:cNvCxnSpPr/>
          <p:nvPr/>
        </p:nvCxnSpPr>
        <p:spPr>
          <a:xfrm>
            <a:off x="4469400" y="2825700"/>
            <a:ext cx="3407400" cy="93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3"/>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Sicurezza del contactless (soluzioni)</a:t>
            </a:r>
            <a:endParaRPr/>
          </a:p>
        </p:txBody>
      </p:sp>
      <p:sp>
        <p:nvSpPr>
          <p:cNvPr id="306" name="Google Shape;306;p33"/>
          <p:cNvSpPr txBox="1"/>
          <p:nvPr/>
        </p:nvSpPr>
        <p:spPr>
          <a:xfrm>
            <a:off x="4806438" y="753300"/>
            <a:ext cx="3785400" cy="458100"/>
          </a:xfrm>
          <a:prstGeom prst="rect">
            <a:avLst/>
          </a:prstGeom>
          <a:solidFill>
            <a:srgbClr val="CCCC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Times New Roman"/>
                <a:ea typeface="Times New Roman"/>
                <a:cs typeface="Times New Roman"/>
                <a:sym typeface="Times New Roman"/>
              </a:rPr>
              <a:t>Soluzioni</a:t>
            </a:r>
            <a:endParaRPr b="1" sz="1600">
              <a:latin typeface="Times New Roman"/>
              <a:ea typeface="Times New Roman"/>
              <a:cs typeface="Times New Roman"/>
              <a:sym typeface="Times New Roman"/>
            </a:endParaRPr>
          </a:p>
        </p:txBody>
      </p:sp>
      <p:graphicFrame>
        <p:nvGraphicFramePr>
          <p:cNvPr id="307" name="Google Shape;307;p33"/>
          <p:cNvGraphicFramePr/>
          <p:nvPr/>
        </p:nvGraphicFramePr>
        <p:xfrm>
          <a:off x="4806463" y="1211388"/>
          <a:ext cx="3000000" cy="3000000"/>
        </p:xfrm>
        <a:graphic>
          <a:graphicData uri="http://schemas.openxmlformats.org/drawingml/2006/table">
            <a:tbl>
              <a:tblPr>
                <a:noFill/>
                <a:tableStyleId>{C47D704F-504E-4DB2-A167-5D8D1798ECAA}</a:tableStyleId>
              </a:tblPr>
              <a:tblGrid>
                <a:gridCol w="3785375"/>
              </a:tblGrid>
              <a:tr h="244025">
                <a:tc>
                  <a:txBody>
                    <a:bodyPr/>
                    <a:lstStyle/>
                    <a:p>
                      <a:pPr indent="0" lvl="0" marL="0" rtl="0" algn="l">
                        <a:spcBef>
                          <a:spcPts val="0"/>
                        </a:spcBef>
                        <a:spcAft>
                          <a:spcPts val="0"/>
                        </a:spcAft>
                        <a:buNone/>
                      </a:pPr>
                      <a:r>
                        <a:rPr b="1" lang="en-GB" sz="1500">
                          <a:solidFill>
                            <a:srgbClr val="0C343D"/>
                          </a:solidFill>
                          <a:latin typeface="Times New Roman"/>
                          <a:ea typeface="Times New Roman"/>
                          <a:cs typeface="Times New Roman"/>
                          <a:sym typeface="Times New Roman"/>
                        </a:rPr>
                        <a:t>Usare sempre le nuove carte aggiornate</a:t>
                      </a:r>
                      <a:endParaRPr b="1" sz="1500">
                        <a:solidFill>
                          <a:srgbClr val="0C343D"/>
                        </a:solidFill>
                        <a:latin typeface="Times New Roman"/>
                        <a:ea typeface="Times New Roman"/>
                        <a:cs typeface="Times New Roman"/>
                        <a:sym typeface="Times New Roman"/>
                      </a:endParaRPr>
                    </a:p>
                  </a:txBody>
                  <a:tcPr marT="91425" marB="91425" marR="91425" marL="91425">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9DAF8"/>
                    </a:solidFill>
                  </a:tcPr>
                </a:tc>
              </a:tr>
              <a:tr h="244025">
                <a:tc>
                  <a:txBody>
                    <a:bodyPr/>
                    <a:lstStyle/>
                    <a:p>
                      <a:pPr indent="0" lvl="0" marL="0" rtl="0" algn="l">
                        <a:spcBef>
                          <a:spcPts val="0"/>
                        </a:spcBef>
                        <a:spcAft>
                          <a:spcPts val="0"/>
                        </a:spcAft>
                        <a:buNone/>
                      </a:pPr>
                      <a:r>
                        <a:rPr b="1" lang="en-GB" sz="1500">
                          <a:solidFill>
                            <a:srgbClr val="0C343D"/>
                          </a:solidFill>
                          <a:latin typeface="Times New Roman"/>
                          <a:ea typeface="Times New Roman"/>
                          <a:cs typeface="Times New Roman"/>
                          <a:sym typeface="Times New Roman"/>
                        </a:rPr>
                        <a:t>Aggiornare il software dello smartphone</a:t>
                      </a:r>
                      <a:endParaRPr b="1" sz="1500">
                        <a:solidFill>
                          <a:srgbClr val="0C343D"/>
                        </a:solidFill>
                        <a:latin typeface="Times New Roman"/>
                        <a:ea typeface="Times New Roman"/>
                        <a:cs typeface="Times New Roman"/>
                        <a:sym typeface="Times New Roman"/>
                      </a:endParaRPr>
                    </a:p>
                  </a:txBody>
                  <a:tcPr marT="91425" marB="91425" marR="91425" marL="91425">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FE2F3"/>
                    </a:solidFill>
                  </a:tcPr>
                </a:tc>
              </a:tr>
              <a:tr h="244025">
                <a:tc>
                  <a:txBody>
                    <a:bodyPr/>
                    <a:lstStyle/>
                    <a:p>
                      <a:pPr indent="0" lvl="0" marL="0" rtl="0" algn="l">
                        <a:spcBef>
                          <a:spcPts val="0"/>
                        </a:spcBef>
                        <a:spcAft>
                          <a:spcPts val="0"/>
                        </a:spcAft>
                        <a:buNone/>
                      </a:pPr>
                      <a:r>
                        <a:rPr b="1" lang="en-GB" sz="1500">
                          <a:solidFill>
                            <a:srgbClr val="0C343D"/>
                          </a:solidFill>
                          <a:latin typeface="Times New Roman"/>
                          <a:ea typeface="Times New Roman"/>
                          <a:cs typeface="Times New Roman"/>
                          <a:sym typeface="Times New Roman"/>
                        </a:rPr>
                        <a:t>Disattivare l’NFC se non necessario</a:t>
                      </a:r>
                      <a:endParaRPr b="1" sz="1500">
                        <a:solidFill>
                          <a:srgbClr val="0C343D"/>
                        </a:solidFill>
                        <a:latin typeface="Times New Roman"/>
                        <a:ea typeface="Times New Roman"/>
                        <a:cs typeface="Times New Roman"/>
                        <a:sym typeface="Times New Roman"/>
                      </a:endParaRPr>
                    </a:p>
                  </a:txBody>
                  <a:tcPr marT="91425" marB="91425" marR="91425" marL="91425">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9DAF8"/>
                    </a:solidFill>
                  </a:tcPr>
                </a:tc>
              </a:tr>
              <a:tr h="244025">
                <a:tc>
                  <a:txBody>
                    <a:bodyPr/>
                    <a:lstStyle/>
                    <a:p>
                      <a:pPr indent="0" lvl="0" marL="0" rtl="0" algn="l">
                        <a:spcBef>
                          <a:spcPts val="0"/>
                        </a:spcBef>
                        <a:spcAft>
                          <a:spcPts val="0"/>
                        </a:spcAft>
                        <a:buNone/>
                      </a:pPr>
                      <a:r>
                        <a:rPr b="1" lang="en-GB" sz="1500">
                          <a:solidFill>
                            <a:srgbClr val="0C343D"/>
                          </a:solidFill>
                          <a:latin typeface="Times New Roman"/>
                          <a:ea typeface="Times New Roman"/>
                          <a:cs typeface="Times New Roman"/>
                          <a:sym typeface="Times New Roman"/>
                        </a:rPr>
                        <a:t>Utilizzare portafogli o coperture schermati</a:t>
                      </a:r>
                      <a:endParaRPr b="1" sz="1500">
                        <a:solidFill>
                          <a:srgbClr val="0C343D"/>
                        </a:solidFill>
                        <a:latin typeface="Times New Roman"/>
                        <a:ea typeface="Times New Roman"/>
                        <a:cs typeface="Times New Roman"/>
                        <a:sym typeface="Times New Roman"/>
                      </a:endParaRPr>
                    </a:p>
                  </a:txBody>
                  <a:tcPr marT="91425" marB="91425" marR="91425" marL="91425">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FE2F3"/>
                    </a:solidFill>
                  </a:tcPr>
                </a:tc>
              </a:tr>
              <a:tr h="244025">
                <a:tc>
                  <a:txBody>
                    <a:bodyPr/>
                    <a:lstStyle/>
                    <a:p>
                      <a:pPr indent="0" lvl="0" marL="0" rtl="0" algn="l">
                        <a:spcBef>
                          <a:spcPts val="0"/>
                        </a:spcBef>
                        <a:spcAft>
                          <a:spcPts val="0"/>
                        </a:spcAft>
                        <a:buNone/>
                      </a:pPr>
                      <a:r>
                        <a:rPr b="1" lang="en-GB" sz="1500">
                          <a:solidFill>
                            <a:srgbClr val="0C343D"/>
                          </a:solidFill>
                          <a:latin typeface="Times New Roman"/>
                          <a:ea typeface="Times New Roman"/>
                          <a:cs typeface="Times New Roman"/>
                          <a:sym typeface="Times New Roman"/>
                        </a:rPr>
                        <a:t>Utilizzare carte jammer</a:t>
                      </a:r>
                      <a:endParaRPr b="1" sz="1500">
                        <a:solidFill>
                          <a:srgbClr val="0C343D"/>
                        </a:solidFill>
                        <a:latin typeface="Times New Roman"/>
                        <a:ea typeface="Times New Roman"/>
                        <a:cs typeface="Times New Roman"/>
                        <a:sym typeface="Times New Roman"/>
                      </a:endParaRPr>
                    </a:p>
                  </a:txBody>
                  <a:tcPr marT="91425" marB="91425" marR="91425" marL="91425">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9DAF8"/>
                    </a:solidFill>
                  </a:tcPr>
                </a:tc>
              </a:tr>
            </a:tbl>
          </a:graphicData>
        </a:graphic>
      </p:graphicFrame>
      <p:pic>
        <p:nvPicPr>
          <p:cNvPr id="308" name="Google Shape;308;p33"/>
          <p:cNvPicPr preferRelativeResize="0"/>
          <p:nvPr/>
        </p:nvPicPr>
        <p:blipFill>
          <a:blip r:embed="rId3">
            <a:alphaModFix/>
          </a:blip>
          <a:stretch>
            <a:fillRect/>
          </a:stretch>
        </p:blipFill>
        <p:spPr>
          <a:xfrm>
            <a:off x="4857700" y="3361025"/>
            <a:ext cx="2129300" cy="1504956"/>
          </a:xfrm>
          <a:prstGeom prst="rect">
            <a:avLst/>
          </a:prstGeom>
          <a:noFill/>
          <a:ln>
            <a:noFill/>
          </a:ln>
        </p:spPr>
      </p:pic>
      <p:pic>
        <p:nvPicPr>
          <p:cNvPr id="309" name="Google Shape;309;p33"/>
          <p:cNvPicPr preferRelativeResize="0"/>
          <p:nvPr/>
        </p:nvPicPr>
        <p:blipFill>
          <a:blip r:embed="rId4">
            <a:alphaModFix/>
          </a:blip>
          <a:stretch>
            <a:fillRect/>
          </a:stretch>
        </p:blipFill>
        <p:spPr>
          <a:xfrm>
            <a:off x="6987000" y="3361000"/>
            <a:ext cx="1604825" cy="1604825"/>
          </a:xfrm>
          <a:prstGeom prst="rect">
            <a:avLst/>
          </a:prstGeom>
          <a:noFill/>
          <a:ln>
            <a:noFill/>
          </a:ln>
        </p:spPr>
      </p:pic>
      <p:pic>
        <p:nvPicPr>
          <p:cNvPr id="310" name="Google Shape;310;p33"/>
          <p:cNvPicPr preferRelativeResize="0"/>
          <p:nvPr/>
        </p:nvPicPr>
        <p:blipFill>
          <a:blip r:embed="rId5">
            <a:alphaModFix/>
          </a:blip>
          <a:stretch>
            <a:fillRect/>
          </a:stretch>
        </p:blipFill>
        <p:spPr>
          <a:xfrm>
            <a:off x="383225" y="1109825"/>
            <a:ext cx="4012301" cy="3057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9"/>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Nascita di internet</a:t>
            </a:r>
            <a:endParaRPr/>
          </a:p>
        </p:txBody>
      </p:sp>
      <p:pic>
        <p:nvPicPr>
          <p:cNvPr id="184" name="Google Shape;184;p19"/>
          <p:cNvPicPr preferRelativeResize="0"/>
          <p:nvPr/>
        </p:nvPicPr>
        <p:blipFill>
          <a:blip r:embed="rId3">
            <a:alphaModFix/>
          </a:blip>
          <a:stretch>
            <a:fillRect/>
          </a:stretch>
        </p:blipFill>
        <p:spPr>
          <a:xfrm>
            <a:off x="2112025" y="682775"/>
            <a:ext cx="6913950" cy="4192374"/>
          </a:xfrm>
          <a:prstGeom prst="rect">
            <a:avLst/>
          </a:prstGeom>
          <a:noFill/>
          <a:ln>
            <a:noFill/>
          </a:ln>
        </p:spPr>
      </p:pic>
      <p:sp>
        <p:nvSpPr>
          <p:cNvPr id="185" name="Google Shape;185;p19"/>
          <p:cNvSpPr txBox="1"/>
          <p:nvPr/>
        </p:nvSpPr>
        <p:spPr>
          <a:xfrm>
            <a:off x="464275" y="1675050"/>
            <a:ext cx="1647600" cy="28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Usiamo Internet da molto tempo, ma non sappiamo nemmeno da dove viene. </a:t>
            </a:r>
            <a:br>
              <a:rPr lang="en-GB">
                <a:latin typeface="Times New Roman"/>
                <a:ea typeface="Times New Roman"/>
                <a:cs typeface="Times New Roman"/>
                <a:sym typeface="Times New Roman"/>
              </a:rPr>
            </a:br>
            <a:r>
              <a:rPr lang="en-GB">
                <a:latin typeface="Times New Roman"/>
                <a:ea typeface="Times New Roman"/>
                <a:cs typeface="Times New Roman"/>
                <a:sym typeface="Times New Roman"/>
              </a:rPr>
              <a:t>Qui troverete la storia di internet ovvero la storia di diverse tecnologie che oggi compongono la rete come la conosciamo </a:t>
            </a:r>
            <a:endParaRPr>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0"/>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Connessioni internet (il Passato)</a:t>
            </a:r>
            <a:endParaRPr/>
          </a:p>
        </p:txBody>
      </p:sp>
      <p:sp>
        <p:nvSpPr>
          <p:cNvPr id="191" name="Google Shape;191;p20"/>
          <p:cNvSpPr txBox="1"/>
          <p:nvPr/>
        </p:nvSpPr>
        <p:spPr>
          <a:xfrm>
            <a:off x="2549000" y="2831200"/>
            <a:ext cx="6379200" cy="21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101010"/>
                </a:solidFill>
                <a:highlight>
                  <a:srgbClr val="FFFFFF"/>
                </a:highlight>
                <a:latin typeface="Times New Roman"/>
                <a:ea typeface="Times New Roman"/>
                <a:cs typeface="Times New Roman"/>
                <a:sym typeface="Times New Roman"/>
              </a:rPr>
              <a:t>Cable (cavo coassiale):</a:t>
            </a:r>
            <a:r>
              <a:rPr lang="en-GB" sz="1200">
                <a:solidFill>
                  <a:srgbClr val="101010"/>
                </a:solidFill>
                <a:highlight>
                  <a:srgbClr val="FFFFFF"/>
                </a:highlight>
                <a:latin typeface="Times New Roman"/>
                <a:ea typeface="Times New Roman"/>
                <a:cs typeface="Times New Roman"/>
                <a:sym typeface="Times New Roman"/>
              </a:rPr>
              <a:t> </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Il cavo coassiale era stato usato per </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decenni per inviare segnali digitali </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multipli a cui si è aggiunto internet. </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Per far ciò si lavora come per la DSL, </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utilizzando una frequenza più elevata </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per i dati e una bassa frequenza per la </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voce. </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La connessione internet via cavo richiede </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modem speciali per funzionare e per separare i dati dai canali televisivi dai dati da trasmettere al computer.</a:t>
            </a:r>
            <a:endParaRPr sz="1200">
              <a:solidFill>
                <a:srgbClr val="101010"/>
              </a:solidFill>
              <a:highlight>
                <a:srgbClr val="FFFFFF"/>
              </a:highlight>
              <a:latin typeface="Times New Roman"/>
              <a:ea typeface="Times New Roman"/>
              <a:cs typeface="Times New Roman"/>
              <a:sym typeface="Times New Roman"/>
            </a:endParaRPr>
          </a:p>
        </p:txBody>
      </p:sp>
      <p:pic>
        <p:nvPicPr>
          <p:cNvPr id="192" name="Google Shape;192;p20"/>
          <p:cNvPicPr preferRelativeResize="0"/>
          <p:nvPr/>
        </p:nvPicPr>
        <p:blipFill>
          <a:blip r:embed="rId3">
            <a:alphaModFix/>
          </a:blip>
          <a:stretch>
            <a:fillRect/>
          </a:stretch>
        </p:blipFill>
        <p:spPr>
          <a:xfrm>
            <a:off x="383225" y="2831200"/>
            <a:ext cx="2073450" cy="1966650"/>
          </a:xfrm>
          <a:prstGeom prst="rect">
            <a:avLst/>
          </a:prstGeom>
          <a:noFill/>
          <a:ln>
            <a:noFill/>
          </a:ln>
        </p:spPr>
      </p:pic>
      <p:sp>
        <p:nvSpPr>
          <p:cNvPr id="193" name="Google Shape;193;p20"/>
          <p:cNvSpPr txBox="1"/>
          <p:nvPr/>
        </p:nvSpPr>
        <p:spPr>
          <a:xfrm>
            <a:off x="421200" y="821300"/>
            <a:ext cx="8506800" cy="69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rgbClr val="101010"/>
                </a:solidFill>
                <a:highlight>
                  <a:srgbClr val="FFFFFF"/>
                </a:highlight>
                <a:latin typeface="Times New Roman"/>
                <a:ea typeface="Times New Roman"/>
                <a:cs typeface="Times New Roman"/>
                <a:sym typeface="Times New Roman"/>
              </a:rPr>
              <a:t>Dial-up: </a:t>
            </a:r>
            <a:r>
              <a:rPr lang="en-GB" sz="1300">
                <a:solidFill>
                  <a:srgbClr val="101010"/>
                </a:solidFill>
                <a:highlight>
                  <a:srgbClr val="FFFFFF"/>
                </a:highlight>
                <a:latin typeface="Times New Roman"/>
                <a:ea typeface="Times New Roman"/>
                <a:cs typeface="Times New Roman"/>
                <a:sym typeface="Times New Roman"/>
              </a:rPr>
              <a:t>la più vecchia tipologia. Il modem effettua una vera telefonata al fornitore di internet parlandoci con segnali analogici (occupando la linea telefonica). La trasmissione di segnali analogici era lenta, un modem 56k, in media non superava 33 kbps.</a:t>
            </a:r>
            <a:endParaRPr sz="13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latin typeface="Lato"/>
              <a:ea typeface="Lato"/>
              <a:cs typeface="Lato"/>
              <a:sym typeface="Lato"/>
            </a:endParaRPr>
          </a:p>
        </p:txBody>
      </p:sp>
      <p:sp>
        <p:nvSpPr>
          <p:cNvPr id="194" name="Google Shape;194;p20"/>
          <p:cNvSpPr txBox="1"/>
          <p:nvPr/>
        </p:nvSpPr>
        <p:spPr>
          <a:xfrm>
            <a:off x="383225" y="1562025"/>
            <a:ext cx="4723800" cy="12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101010"/>
                </a:solidFill>
                <a:highlight>
                  <a:srgbClr val="FFFFFF"/>
                </a:highlight>
                <a:latin typeface="Times New Roman"/>
                <a:ea typeface="Times New Roman"/>
                <a:cs typeface="Times New Roman"/>
                <a:sym typeface="Times New Roman"/>
              </a:rPr>
              <a:t>ADSL</a:t>
            </a:r>
            <a:r>
              <a:rPr lang="en-GB" sz="1200">
                <a:solidFill>
                  <a:srgbClr val="101010"/>
                </a:solidFill>
                <a:highlight>
                  <a:srgbClr val="FFFFFF"/>
                </a:highlight>
                <a:latin typeface="Times New Roman"/>
                <a:ea typeface="Times New Roman"/>
                <a:cs typeface="Times New Roman"/>
                <a:sym typeface="Times New Roman"/>
              </a:rPr>
              <a:t>: Le compagnie telefoniche quindi hanno sviluppato un modo di inviare un secondo segnale lungo le loro linee telefoniche, inviandolo a una frequenza più alta (e avere la cosiddetta banda larga). Per far funzionare la connessione DSL ancora meglio, è stata creata la </a:t>
            </a:r>
            <a:r>
              <a:rPr b="1" lang="en-GB" sz="1200">
                <a:solidFill>
                  <a:srgbClr val="101010"/>
                </a:solidFill>
                <a:highlight>
                  <a:srgbClr val="FFFFFF"/>
                </a:highlight>
                <a:latin typeface="Times New Roman"/>
                <a:ea typeface="Times New Roman"/>
                <a:cs typeface="Times New Roman"/>
                <a:sym typeface="Times New Roman"/>
              </a:rPr>
              <a:t>DSL Asincrona (ADSL)</a:t>
            </a:r>
            <a:r>
              <a:rPr lang="en-GB" sz="1200">
                <a:solidFill>
                  <a:srgbClr val="101010"/>
                </a:solidFill>
                <a:highlight>
                  <a:srgbClr val="FFFFFF"/>
                </a:highlight>
                <a:latin typeface="Times New Roman"/>
                <a:ea typeface="Times New Roman"/>
                <a:cs typeface="Times New Roman"/>
                <a:sym typeface="Times New Roman"/>
              </a:rPr>
              <a:t>, per migliorare la velocità di download (scaricamento) a scapito della velocità di upload.</a:t>
            </a:r>
            <a:endParaRPr sz="1200">
              <a:latin typeface="Times New Roman"/>
              <a:ea typeface="Times New Roman"/>
              <a:cs typeface="Times New Roman"/>
              <a:sym typeface="Times New Roman"/>
            </a:endParaRPr>
          </a:p>
        </p:txBody>
      </p:sp>
      <p:pic>
        <p:nvPicPr>
          <p:cNvPr id="195" name="Google Shape;195;p20"/>
          <p:cNvPicPr preferRelativeResize="0"/>
          <p:nvPr/>
        </p:nvPicPr>
        <p:blipFill>
          <a:blip r:embed="rId4">
            <a:alphaModFix/>
          </a:blip>
          <a:stretch>
            <a:fillRect/>
          </a:stretch>
        </p:blipFill>
        <p:spPr>
          <a:xfrm>
            <a:off x="5031350" y="1516400"/>
            <a:ext cx="3695570" cy="2744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1"/>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Connessioni internet (il presente)</a:t>
            </a:r>
            <a:endParaRPr/>
          </a:p>
        </p:txBody>
      </p:sp>
      <p:sp>
        <p:nvSpPr>
          <p:cNvPr id="201" name="Google Shape;201;p21"/>
          <p:cNvSpPr txBox="1"/>
          <p:nvPr/>
        </p:nvSpPr>
        <p:spPr>
          <a:xfrm>
            <a:off x="421200" y="821300"/>
            <a:ext cx="8506800" cy="8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101010"/>
                </a:solidFill>
                <a:highlight>
                  <a:srgbClr val="FFFFFF"/>
                </a:highlight>
                <a:latin typeface="Times New Roman"/>
                <a:ea typeface="Times New Roman"/>
                <a:cs typeface="Times New Roman"/>
                <a:sym typeface="Times New Roman"/>
              </a:rPr>
              <a:t>Fibra ottica</a:t>
            </a:r>
            <a:r>
              <a:rPr b="1" lang="en-GB" sz="1200">
                <a:solidFill>
                  <a:srgbClr val="101010"/>
                </a:solidFill>
                <a:highlight>
                  <a:srgbClr val="FFFFFF"/>
                </a:highlight>
                <a:latin typeface="Times New Roman"/>
                <a:ea typeface="Times New Roman"/>
                <a:cs typeface="Times New Roman"/>
                <a:sym typeface="Times New Roman"/>
              </a:rPr>
              <a:t>: </a:t>
            </a:r>
            <a:r>
              <a:rPr lang="en-GB" sz="1200">
                <a:solidFill>
                  <a:srgbClr val="101010"/>
                </a:solidFill>
                <a:highlight>
                  <a:srgbClr val="FFFFFF"/>
                </a:highlight>
                <a:latin typeface="Times New Roman"/>
                <a:ea typeface="Times New Roman"/>
                <a:cs typeface="Times New Roman"/>
                <a:sym typeface="Times New Roman"/>
              </a:rPr>
              <a:t>La connessione in fibra ottica ha un segnale di luce che passa attraverso un particolare tipo di vetro cavo flessibile o plastica trasparente. La fibra è costosa ed è più spesso utilizzata per collegare varie città tra loro in grossi tronconi che passano anche sotto gli oceani. La velocità di download arriva fino a 1 Gbps anche se la maggior parte dei servizi non offre più di 100 Mbps che è comunque tantissimo.</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150">
              <a:solidFill>
                <a:srgbClr val="101010"/>
              </a:solidFill>
              <a:highlight>
                <a:srgbClr val="FFFFFF"/>
              </a:highlight>
            </a:endParaRPr>
          </a:p>
          <a:p>
            <a:pPr indent="0" lvl="0" marL="0" rtl="0" algn="l">
              <a:spcBef>
                <a:spcPts val="0"/>
              </a:spcBef>
              <a:spcAft>
                <a:spcPts val="0"/>
              </a:spcAft>
              <a:buNone/>
            </a:pPr>
            <a:r>
              <a:t/>
            </a:r>
            <a:endParaRPr>
              <a:latin typeface="Lato"/>
              <a:ea typeface="Lato"/>
              <a:cs typeface="Lato"/>
              <a:sym typeface="Lato"/>
            </a:endParaRPr>
          </a:p>
        </p:txBody>
      </p:sp>
      <p:sp>
        <p:nvSpPr>
          <p:cNvPr id="202" name="Google Shape;202;p21"/>
          <p:cNvSpPr txBox="1"/>
          <p:nvPr/>
        </p:nvSpPr>
        <p:spPr>
          <a:xfrm>
            <a:off x="421200" y="1693288"/>
            <a:ext cx="4203300" cy="130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101010"/>
                </a:solidFill>
                <a:highlight>
                  <a:srgbClr val="FFFFFF"/>
                </a:highlight>
                <a:latin typeface="Times New Roman"/>
                <a:ea typeface="Times New Roman"/>
                <a:cs typeface="Times New Roman"/>
                <a:sym typeface="Times New Roman"/>
              </a:rPr>
              <a:t>Wireless a banda larga: </a:t>
            </a:r>
            <a:r>
              <a:rPr lang="en-GB" sz="1200">
                <a:solidFill>
                  <a:srgbClr val="101010"/>
                </a:solidFill>
                <a:highlight>
                  <a:srgbClr val="FFFFFF"/>
                </a:highlight>
                <a:latin typeface="Times New Roman"/>
                <a:ea typeface="Times New Roman"/>
                <a:cs typeface="Times New Roman"/>
                <a:sym typeface="Times New Roman"/>
              </a:rPr>
              <a:t>In questo caso il fornitore della connessione, si connette a Internet tramite una connessione cablata e trasmette poi tramite onde radio. Il cliente riceve questo segnale tramite un’antenna e un modem.</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200">
                <a:solidFill>
                  <a:srgbClr val="101010"/>
                </a:solidFill>
                <a:highlight>
                  <a:srgbClr val="FFFFFF"/>
                </a:highlight>
                <a:latin typeface="Times New Roman"/>
                <a:ea typeface="Times New Roman"/>
                <a:cs typeface="Times New Roman"/>
                <a:sym typeface="Times New Roman"/>
              </a:rPr>
              <a:t>Le velocità del wireless a banda larga non raggiunge mai quella via cavo perchè il wifi è ancora meno veloce di un cavo di rete.</a:t>
            </a:r>
            <a:endParaRPr b="1" sz="1200">
              <a:solidFill>
                <a:srgbClr val="101010"/>
              </a:solidFill>
              <a:highlight>
                <a:srgbClr val="FFFFFF"/>
              </a:highlight>
              <a:latin typeface="Times New Roman"/>
              <a:ea typeface="Times New Roman"/>
              <a:cs typeface="Times New Roman"/>
              <a:sym typeface="Times New Roman"/>
            </a:endParaRPr>
          </a:p>
        </p:txBody>
      </p:sp>
      <p:sp>
        <p:nvSpPr>
          <p:cNvPr id="203" name="Google Shape;203;p21"/>
          <p:cNvSpPr txBox="1"/>
          <p:nvPr/>
        </p:nvSpPr>
        <p:spPr>
          <a:xfrm>
            <a:off x="421200" y="2995000"/>
            <a:ext cx="4012200" cy="116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latin typeface="Times New Roman"/>
                <a:ea typeface="Times New Roman"/>
                <a:cs typeface="Times New Roman"/>
                <a:sym typeface="Times New Roman"/>
              </a:rPr>
              <a:t>Internet mobile:</a:t>
            </a:r>
            <a:r>
              <a:rPr lang="en-GB" sz="1200">
                <a:latin typeface="Times New Roman"/>
                <a:ea typeface="Times New Roman"/>
                <a:cs typeface="Times New Roman"/>
                <a:sym typeface="Times New Roman"/>
              </a:rPr>
              <a:t> Questo è il tipo di connessione usata da smartphone e dai modem </a:t>
            </a:r>
            <a:r>
              <a:rPr lang="en-GB" sz="1200">
                <a:latin typeface="Times New Roman"/>
                <a:ea typeface="Times New Roman"/>
                <a:cs typeface="Times New Roman"/>
                <a:sym typeface="Times New Roman"/>
              </a:rPr>
              <a:t>portatili </a:t>
            </a:r>
            <a:r>
              <a:rPr lang="en-GB" sz="1200">
                <a:latin typeface="Times New Roman"/>
                <a:ea typeface="Times New Roman"/>
                <a:cs typeface="Times New Roman"/>
                <a:sym typeface="Times New Roman"/>
              </a:rPr>
              <a:t>o chiavette con sim. Non è una vera connessione a banda larga ma ci si può collegare ovunque ci sia copertura della rete cellulare..</a:t>
            </a:r>
            <a:br>
              <a:rPr lang="en-GB" sz="1200">
                <a:latin typeface="Times New Roman"/>
                <a:ea typeface="Times New Roman"/>
                <a:cs typeface="Times New Roman"/>
                <a:sym typeface="Times New Roman"/>
              </a:rPr>
            </a:br>
            <a:r>
              <a:rPr lang="en-GB" sz="1200">
                <a:latin typeface="Times New Roman"/>
                <a:ea typeface="Times New Roman"/>
                <a:cs typeface="Times New Roman"/>
                <a:sym typeface="Times New Roman"/>
              </a:rPr>
              <a:t>Internet Mobile funziona con le onde radio, con diversi tipi di </a:t>
            </a:r>
            <a:r>
              <a:rPr lang="en-GB" sz="1200">
                <a:uFill>
                  <a:noFill/>
                </a:uFill>
                <a:latin typeface="Times New Roman"/>
                <a:ea typeface="Times New Roman"/>
                <a:cs typeface="Times New Roman"/>
                <a:sym typeface="Times New Roman"/>
                <a:hlinkClick r:id="rId3"/>
              </a:rPr>
              <a:t>velocità di trasmissione dati 3G, 4G, LTE</a:t>
            </a:r>
            <a:r>
              <a:rPr lang="en-GB"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a:latin typeface="Lato"/>
              <a:ea typeface="Lato"/>
              <a:cs typeface="Lato"/>
              <a:sym typeface="Lato"/>
            </a:endParaRPr>
          </a:p>
        </p:txBody>
      </p:sp>
      <p:sp>
        <p:nvSpPr>
          <p:cNvPr id="204" name="Google Shape;204;p21"/>
          <p:cNvSpPr txBox="1"/>
          <p:nvPr/>
        </p:nvSpPr>
        <p:spPr>
          <a:xfrm>
            <a:off x="421200" y="4153100"/>
            <a:ext cx="8506800" cy="67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101010"/>
                </a:solidFill>
                <a:highlight>
                  <a:srgbClr val="FFFFFF"/>
                </a:highlight>
                <a:latin typeface="Times New Roman"/>
                <a:ea typeface="Times New Roman"/>
                <a:cs typeface="Times New Roman"/>
                <a:sym typeface="Times New Roman"/>
              </a:rPr>
              <a:t>Internet satellitare</a:t>
            </a:r>
            <a:r>
              <a:rPr b="1" lang="en-GB" sz="1200">
                <a:solidFill>
                  <a:srgbClr val="101010"/>
                </a:solidFill>
                <a:highlight>
                  <a:srgbClr val="FFFFFF"/>
                </a:highlight>
                <a:latin typeface="Times New Roman"/>
                <a:ea typeface="Times New Roman"/>
                <a:cs typeface="Times New Roman"/>
                <a:sym typeface="Times New Roman"/>
              </a:rPr>
              <a:t>: </a:t>
            </a:r>
            <a:r>
              <a:rPr lang="en-GB" sz="1200">
                <a:solidFill>
                  <a:srgbClr val="101010"/>
                </a:solidFill>
                <a:highlight>
                  <a:srgbClr val="FFFFFF"/>
                </a:highlight>
                <a:latin typeface="Times New Roman"/>
                <a:ea typeface="Times New Roman"/>
                <a:cs typeface="Times New Roman"/>
                <a:sym typeface="Times New Roman"/>
              </a:rPr>
              <a:t>la connessione a internet satellitare funziona tramite un'antenna parabolica come quella della TV satellitare. Essendo il satellite lontano, questa connessione ha un upload lento, un download accettabile ma con un lag piuttosto alto e un costo superiore alle altre soluzioni.</a:t>
            </a:r>
            <a:endParaRPr sz="1200">
              <a:solidFill>
                <a:srgbClr val="101010"/>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150">
              <a:solidFill>
                <a:srgbClr val="101010"/>
              </a:solidFill>
              <a:highlight>
                <a:srgbClr val="FFFFFF"/>
              </a:highlight>
            </a:endParaRPr>
          </a:p>
          <a:p>
            <a:pPr indent="0" lvl="0" marL="0" rtl="0" algn="l">
              <a:spcBef>
                <a:spcPts val="0"/>
              </a:spcBef>
              <a:spcAft>
                <a:spcPts val="0"/>
              </a:spcAft>
              <a:buNone/>
            </a:pPr>
            <a:r>
              <a:t/>
            </a:r>
            <a:endParaRPr>
              <a:latin typeface="Lato"/>
              <a:ea typeface="Lato"/>
              <a:cs typeface="Lato"/>
              <a:sym typeface="Lato"/>
            </a:endParaRPr>
          </a:p>
        </p:txBody>
      </p:sp>
      <p:pic>
        <p:nvPicPr>
          <p:cNvPr id="205" name="Google Shape;205;p21"/>
          <p:cNvPicPr preferRelativeResize="0"/>
          <p:nvPr/>
        </p:nvPicPr>
        <p:blipFill>
          <a:blip r:embed="rId4">
            <a:alphaModFix/>
          </a:blip>
          <a:stretch>
            <a:fillRect/>
          </a:stretch>
        </p:blipFill>
        <p:spPr>
          <a:xfrm>
            <a:off x="4776900" y="1800200"/>
            <a:ext cx="3912000" cy="2200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2"/>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Sicurezza (anatomia di un attacco)</a:t>
            </a:r>
            <a:endParaRPr/>
          </a:p>
        </p:txBody>
      </p:sp>
      <p:sp>
        <p:nvSpPr>
          <p:cNvPr id="211" name="Google Shape;211;p22"/>
          <p:cNvSpPr txBox="1"/>
          <p:nvPr/>
        </p:nvSpPr>
        <p:spPr>
          <a:xfrm>
            <a:off x="421200" y="821300"/>
            <a:ext cx="8506800" cy="6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highlight>
                  <a:srgbClr val="FFFFFF"/>
                </a:highlight>
                <a:latin typeface="Times New Roman"/>
                <a:ea typeface="Times New Roman"/>
                <a:cs typeface="Times New Roman"/>
                <a:sym typeface="Times New Roman"/>
              </a:rPr>
              <a:t>Un attacco informatico, nell'ambito della </a:t>
            </a:r>
            <a:r>
              <a:rPr lang="en-GB" sz="1200">
                <a:highlight>
                  <a:srgbClr val="FFFFFF"/>
                </a:highlight>
                <a:uFill>
                  <a:noFill/>
                </a:uFill>
                <a:latin typeface="Times New Roman"/>
                <a:ea typeface="Times New Roman"/>
                <a:cs typeface="Times New Roman"/>
                <a:sym typeface="Times New Roman"/>
                <a:hlinkClick r:id="rId3"/>
              </a:rPr>
              <a:t>sicurezza informatica</a:t>
            </a:r>
            <a:r>
              <a:rPr lang="en-GB" sz="1200">
                <a:highlight>
                  <a:srgbClr val="FFFFFF"/>
                </a:highlight>
                <a:latin typeface="Times New Roman"/>
                <a:ea typeface="Times New Roman"/>
                <a:cs typeface="Times New Roman"/>
                <a:sym typeface="Times New Roman"/>
              </a:rPr>
              <a:t>, indica una qualunque manovra, impiegata da individui od </a:t>
            </a:r>
            <a:r>
              <a:rPr lang="en-GB" sz="1200">
                <a:highlight>
                  <a:srgbClr val="FFFFFF"/>
                </a:highlight>
                <a:uFill>
                  <a:noFill/>
                </a:uFill>
                <a:latin typeface="Times New Roman"/>
                <a:ea typeface="Times New Roman"/>
                <a:cs typeface="Times New Roman"/>
                <a:sym typeface="Times New Roman"/>
                <a:hlinkClick r:id="rId4"/>
              </a:rPr>
              <a:t>organizzazioni</a:t>
            </a:r>
            <a:r>
              <a:rPr lang="en-GB" sz="1200">
                <a:highlight>
                  <a:srgbClr val="FFFFFF"/>
                </a:highlight>
                <a:latin typeface="Times New Roman"/>
                <a:ea typeface="Times New Roman"/>
                <a:cs typeface="Times New Roman"/>
                <a:sym typeface="Times New Roman"/>
              </a:rPr>
              <a:t> che colpisca </a:t>
            </a:r>
            <a:r>
              <a:rPr lang="en-GB" sz="1200">
                <a:highlight>
                  <a:srgbClr val="FFFFFF"/>
                </a:highlight>
                <a:uFill>
                  <a:noFill/>
                </a:uFill>
                <a:latin typeface="Times New Roman"/>
                <a:ea typeface="Times New Roman"/>
                <a:cs typeface="Times New Roman"/>
                <a:sym typeface="Times New Roman"/>
                <a:hlinkClick r:id="rId5"/>
              </a:rPr>
              <a:t>sistemi informatici</a:t>
            </a:r>
            <a:r>
              <a:rPr lang="en-GB" sz="1200">
                <a:highlight>
                  <a:srgbClr val="FFFFFF"/>
                </a:highlight>
                <a:latin typeface="Times New Roman"/>
                <a:ea typeface="Times New Roman"/>
                <a:cs typeface="Times New Roman"/>
                <a:sym typeface="Times New Roman"/>
              </a:rPr>
              <a:t>, </a:t>
            </a:r>
            <a:r>
              <a:rPr lang="en-GB" sz="1200">
                <a:highlight>
                  <a:srgbClr val="FFFFFF"/>
                </a:highlight>
                <a:uFill>
                  <a:noFill/>
                </a:uFill>
                <a:latin typeface="Times New Roman"/>
                <a:ea typeface="Times New Roman"/>
                <a:cs typeface="Times New Roman"/>
                <a:sym typeface="Times New Roman"/>
                <a:hlinkClick r:id="rId6"/>
              </a:rPr>
              <a:t>infrastrutture</a:t>
            </a:r>
            <a:r>
              <a:rPr lang="en-GB" sz="1200">
                <a:highlight>
                  <a:srgbClr val="FFFFFF"/>
                </a:highlight>
                <a:latin typeface="Times New Roman"/>
                <a:ea typeface="Times New Roman"/>
                <a:cs typeface="Times New Roman"/>
                <a:sym typeface="Times New Roman"/>
              </a:rPr>
              <a:t>, </a:t>
            </a:r>
            <a:r>
              <a:rPr lang="en-GB" sz="1200">
                <a:highlight>
                  <a:srgbClr val="FFFFFF"/>
                </a:highlight>
                <a:uFill>
                  <a:noFill/>
                </a:uFill>
                <a:latin typeface="Times New Roman"/>
                <a:ea typeface="Times New Roman"/>
                <a:cs typeface="Times New Roman"/>
                <a:sym typeface="Times New Roman"/>
                <a:hlinkClick r:id="rId7"/>
              </a:rPr>
              <a:t>reti di calcolatori</a:t>
            </a:r>
            <a:r>
              <a:rPr lang="en-GB" sz="1200">
                <a:highlight>
                  <a:srgbClr val="FFFFFF"/>
                </a:highlight>
                <a:latin typeface="Times New Roman"/>
                <a:ea typeface="Times New Roman"/>
                <a:cs typeface="Times New Roman"/>
                <a:sym typeface="Times New Roman"/>
              </a:rPr>
              <a:t> e/o </a:t>
            </a:r>
            <a:r>
              <a:rPr lang="en-GB" sz="1200">
                <a:highlight>
                  <a:srgbClr val="FFFFFF"/>
                </a:highlight>
                <a:uFill>
                  <a:noFill/>
                </a:uFill>
                <a:latin typeface="Times New Roman"/>
                <a:ea typeface="Times New Roman"/>
                <a:cs typeface="Times New Roman"/>
                <a:sym typeface="Times New Roman"/>
                <a:hlinkClick r:id="rId8"/>
              </a:rPr>
              <a:t>dispositivi elettronici</a:t>
            </a:r>
            <a:r>
              <a:rPr lang="en-GB" sz="1200">
                <a:highlight>
                  <a:srgbClr val="FFFFFF"/>
                </a:highlight>
                <a:latin typeface="Times New Roman"/>
                <a:ea typeface="Times New Roman"/>
                <a:cs typeface="Times New Roman"/>
                <a:sym typeface="Times New Roman"/>
              </a:rPr>
              <a:t> tramite atti malevoli, finalizzati al furto, alterazione o distruzione di specifici </a:t>
            </a:r>
            <a:endParaRPr sz="1200">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150">
              <a:solidFill>
                <a:srgbClr val="101010"/>
              </a:solidFill>
              <a:highlight>
                <a:srgbClr val="FFFFFF"/>
              </a:highlight>
            </a:endParaRPr>
          </a:p>
          <a:p>
            <a:pPr indent="0" lvl="0" marL="0" rtl="0" algn="l">
              <a:spcBef>
                <a:spcPts val="0"/>
              </a:spcBef>
              <a:spcAft>
                <a:spcPts val="0"/>
              </a:spcAft>
              <a:buNone/>
            </a:pPr>
            <a:r>
              <a:t/>
            </a:r>
            <a:endParaRPr>
              <a:latin typeface="Lato"/>
              <a:ea typeface="Lato"/>
              <a:cs typeface="Lato"/>
              <a:sym typeface="Lato"/>
            </a:endParaRPr>
          </a:p>
        </p:txBody>
      </p:sp>
      <p:graphicFrame>
        <p:nvGraphicFramePr>
          <p:cNvPr id="212" name="Google Shape;212;p22"/>
          <p:cNvGraphicFramePr/>
          <p:nvPr/>
        </p:nvGraphicFramePr>
        <p:xfrm>
          <a:off x="416450" y="1760800"/>
          <a:ext cx="3000000" cy="3000000"/>
        </p:xfrm>
        <a:graphic>
          <a:graphicData uri="http://schemas.openxmlformats.org/drawingml/2006/table">
            <a:tbl>
              <a:tblPr>
                <a:noFill/>
                <a:tableStyleId>{C47D704F-504E-4DB2-A167-5D8D1798ECAA}</a:tableStyleId>
              </a:tblPr>
              <a:tblGrid>
                <a:gridCol w="2089150"/>
                <a:gridCol w="2089150"/>
                <a:gridCol w="2089150"/>
                <a:gridCol w="2043650"/>
              </a:tblGrid>
              <a:tr h="381000">
                <a:tc>
                  <a:txBody>
                    <a:bodyPr/>
                    <a:lstStyle/>
                    <a:p>
                      <a:pPr indent="0" lvl="0" marL="0" rtl="0" algn="l">
                        <a:spcBef>
                          <a:spcPts val="0"/>
                        </a:spcBef>
                        <a:spcAft>
                          <a:spcPts val="0"/>
                        </a:spcAft>
                        <a:buNone/>
                      </a:pPr>
                      <a:r>
                        <a:rPr b="1" lang="en-GB" sz="1300">
                          <a:latin typeface="Times New Roman"/>
                          <a:ea typeface="Times New Roman"/>
                          <a:cs typeface="Times New Roman"/>
                          <a:sym typeface="Times New Roman"/>
                        </a:rPr>
                        <a:t>Individuazione del target </a:t>
                      </a:r>
                      <a:endParaRPr b="1" sz="1300">
                        <a:latin typeface="Times New Roman"/>
                        <a:ea typeface="Times New Roman"/>
                        <a:cs typeface="Times New Roman"/>
                        <a:sym typeface="Times New Roma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b="1" lang="en-GB" sz="1300">
                          <a:latin typeface="Times New Roman"/>
                          <a:ea typeface="Times New Roman"/>
                          <a:cs typeface="Times New Roman"/>
                          <a:sym typeface="Times New Roman"/>
                        </a:rPr>
                        <a:t>Intrusione</a:t>
                      </a:r>
                      <a:endParaRPr b="1" sz="1300">
                        <a:latin typeface="Times New Roman"/>
                        <a:ea typeface="Times New Roman"/>
                        <a:cs typeface="Times New Roman"/>
                        <a:sym typeface="Times New Roma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6D9EEB"/>
                    </a:solidFill>
                  </a:tcPr>
                </a:tc>
                <a:tc>
                  <a:txBody>
                    <a:bodyPr/>
                    <a:lstStyle/>
                    <a:p>
                      <a:pPr indent="0" lvl="0" marL="0" rtl="0" algn="l">
                        <a:spcBef>
                          <a:spcPts val="0"/>
                        </a:spcBef>
                        <a:spcAft>
                          <a:spcPts val="0"/>
                        </a:spcAft>
                        <a:buNone/>
                      </a:pPr>
                      <a:r>
                        <a:rPr b="1" lang="en-GB" sz="1300">
                          <a:latin typeface="Times New Roman"/>
                          <a:ea typeface="Times New Roman"/>
                          <a:cs typeface="Times New Roman"/>
                          <a:sym typeface="Times New Roman"/>
                        </a:rPr>
                        <a:t>Studio del network</a:t>
                      </a:r>
                      <a:endParaRPr b="1" sz="1300">
                        <a:latin typeface="Times New Roman"/>
                        <a:ea typeface="Times New Roman"/>
                        <a:cs typeface="Times New Roman"/>
                        <a:sym typeface="Times New Roma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8E7CC3"/>
                    </a:solidFill>
                  </a:tcPr>
                </a:tc>
                <a:tc>
                  <a:txBody>
                    <a:bodyPr/>
                    <a:lstStyle/>
                    <a:p>
                      <a:pPr indent="0" lvl="0" marL="0" rtl="0" algn="l">
                        <a:spcBef>
                          <a:spcPts val="0"/>
                        </a:spcBef>
                        <a:spcAft>
                          <a:spcPts val="0"/>
                        </a:spcAft>
                        <a:buNone/>
                      </a:pPr>
                      <a:r>
                        <a:rPr b="1" lang="en-GB" sz="1300">
                          <a:latin typeface="Times New Roman"/>
                          <a:ea typeface="Times New Roman"/>
                          <a:cs typeface="Times New Roman"/>
                          <a:sym typeface="Times New Roman"/>
                        </a:rPr>
                        <a:t>Accesso ai dati</a:t>
                      </a:r>
                      <a:endParaRPr b="1" sz="1300">
                        <a:latin typeface="Times New Roman"/>
                        <a:ea typeface="Times New Roman"/>
                        <a:cs typeface="Times New Roman"/>
                        <a:sym typeface="Times New Roma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93C47D"/>
                    </a:solidFill>
                  </a:tcPr>
                </a:tc>
              </a:tr>
              <a:tr h="381000">
                <a:tc>
                  <a:txBody>
                    <a:bodyPr/>
                    <a:lstStyle/>
                    <a:p>
                      <a:pPr indent="0" lvl="0" marL="0" rtl="0" algn="l">
                        <a:spcBef>
                          <a:spcPts val="0"/>
                        </a:spcBef>
                        <a:spcAft>
                          <a:spcPts val="0"/>
                        </a:spcAft>
                        <a:buNone/>
                      </a:pPr>
                      <a:r>
                        <a:rPr lang="en-GB" sz="1300">
                          <a:latin typeface="Times New Roman"/>
                          <a:ea typeface="Times New Roman"/>
                          <a:cs typeface="Times New Roman"/>
                          <a:sym typeface="Times New Roman"/>
                        </a:rPr>
                        <a:t>Si identifica l’obiettivo da colpire e se ne studiano le mosse.</a:t>
                      </a:r>
                      <a:endParaRPr sz="1300">
                        <a:latin typeface="Times New Roman"/>
                        <a:ea typeface="Times New Roman"/>
                        <a:cs typeface="Times New Roman"/>
                        <a:sym typeface="Times New Roman"/>
                      </a:endParaRPr>
                    </a:p>
                    <a:p>
                      <a:pPr indent="0" lvl="0" marL="0" rtl="0" algn="l">
                        <a:spcBef>
                          <a:spcPts val="0"/>
                        </a:spcBef>
                        <a:spcAft>
                          <a:spcPts val="0"/>
                        </a:spcAft>
                        <a:buNone/>
                      </a:pPr>
                      <a:r>
                        <a:rPr lang="en-GB" sz="1300">
                          <a:latin typeface="Times New Roman"/>
                          <a:ea typeface="Times New Roman"/>
                          <a:cs typeface="Times New Roman"/>
                          <a:sym typeface="Times New Roman"/>
                        </a:rPr>
                        <a:t>Attraverso tecniche come il social engineering si raccolgono informazioni sul  target e sul sistema di sicurezza</a:t>
                      </a:r>
                      <a:endParaRPr sz="1300">
                        <a:highlight>
                          <a:srgbClr val="F6B26B"/>
                        </a:highlight>
                        <a:latin typeface="Times New Roman"/>
                        <a:ea typeface="Times New Roman"/>
                        <a:cs typeface="Times New Roman"/>
                        <a:sym typeface="Times New Roma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9CB9C"/>
                    </a:solidFill>
                  </a:tcPr>
                </a:tc>
                <a:tc>
                  <a:txBody>
                    <a:bodyPr/>
                    <a:lstStyle/>
                    <a:p>
                      <a:pPr indent="0" lvl="0" marL="0" rtl="0" algn="l">
                        <a:spcBef>
                          <a:spcPts val="0"/>
                        </a:spcBef>
                        <a:spcAft>
                          <a:spcPts val="0"/>
                        </a:spcAft>
                        <a:buNone/>
                      </a:pPr>
                      <a:r>
                        <a:rPr lang="en-GB" sz="1300">
                          <a:latin typeface="Times New Roman"/>
                          <a:ea typeface="Times New Roman"/>
                          <a:cs typeface="Times New Roman"/>
                          <a:sym typeface="Times New Roman"/>
                        </a:rPr>
                        <a:t>Sulla base delle informazioni raccolte si cerca di prendere il controllo del dispositivo da remoto. Attraverso tecniche quali il phishing ci si può appropriare delle credenziali del network di protezione o tentare l’installazione di malware.</a:t>
                      </a:r>
                      <a:endParaRPr sz="1300">
                        <a:latin typeface="Times New Roman"/>
                        <a:ea typeface="Times New Roman"/>
                        <a:cs typeface="Times New Roman"/>
                        <a:sym typeface="Times New Roma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4C2F4"/>
                    </a:solidFill>
                  </a:tcPr>
                </a:tc>
                <a:tc>
                  <a:txBody>
                    <a:bodyPr/>
                    <a:lstStyle/>
                    <a:p>
                      <a:pPr indent="0" lvl="0" marL="0" rtl="0" algn="l">
                        <a:spcBef>
                          <a:spcPts val="0"/>
                        </a:spcBef>
                        <a:spcAft>
                          <a:spcPts val="0"/>
                        </a:spcAft>
                        <a:buNone/>
                      </a:pPr>
                      <a:r>
                        <a:rPr lang="en-GB" sz="1300">
                          <a:latin typeface="Times New Roman"/>
                          <a:ea typeface="Times New Roman"/>
                          <a:cs typeface="Times New Roman"/>
                          <a:sym typeface="Times New Roman"/>
                        </a:rPr>
                        <a:t>Si cerca di mappare la rete, le porte di accesso e le vulnerabilità, individuando il database e gli access points.</a:t>
                      </a:r>
                      <a:endParaRPr sz="1300">
                        <a:latin typeface="Times New Roman"/>
                        <a:ea typeface="Times New Roman"/>
                        <a:cs typeface="Times New Roman"/>
                        <a:sym typeface="Times New Roma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rPr lang="en-GB" sz="1300">
                          <a:latin typeface="Times New Roman"/>
                          <a:ea typeface="Times New Roman"/>
                          <a:cs typeface="Times New Roman"/>
                          <a:sym typeface="Times New Roman"/>
                        </a:rPr>
                        <a:t>Ottenute le credenziali di accessi si prende il controllo dei sistemi informatici e quindi dei relativi dati.</a:t>
                      </a:r>
                      <a:br>
                        <a:rPr lang="en-GB" sz="1300">
                          <a:latin typeface="Times New Roman"/>
                          <a:ea typeface="Times New Roman"/>
                          <a:cs typeface="Times New Roman"/>
                          <a:sym typeface="Times New Roman"/>
                        </a:rPr>
                      </a:br>
                      <a:r>
                        <a:rPr lang="en-GB" sz="1300">
                          <a:latin typeface="Times New Roman"/>
                          <a:ea typeface="Times New Roman"/>
                          <a:cs typeface="Times New Roman"/>
                          <a:sym typeface="Times New Roman"/>
                        </a:rPr>
                        <a:t>Per mantenere l’accesso, si cercherò di installare strumenti come backdoors rootkits o trojan.</a:t>
                      </a:r>
                      <a:endParaRPr sz="1300">
                        <a:latin typeface="Times New Roman"/>
                        <a:ea typeface="Times New Roman"/>
                        <a:cs typeface="Times New Roman"/>
                        <a:sym typeface="Times New Roma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B6D7A8"/>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3"/>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Sicurezza (tipi di attacco)</a:t>
            </a:r>
            <a:endParaRPr/>
          </a:p>
        </p:txBody>
      </p:sp>
      <p:pic>
        <p:nvPicPr>
          <p:cNvPr id="218" name="Google Shape;218;p23"/>
          <p:cNvPicPr preferRelativeResize="0"/>
          <p:nvPr/>
        </p:nvPicPr>
        <p:blipFill>
          <a:blip r:embed="rId3">
            <a:alphaModFix/>
          </a:blip>
          <a:stretch>
            <a:fillRect/>
          </a:stretch>
        </p:blipFill>
        <p:spPr>
          <a:xfrm>
            <a:off x="383225" y="535200"/>
            <a:ext cx="3959175" cy="4348376"/>
          </a:xfrm>
          <a:prstGeom prst="rect">
            <a:avLst/>
          </a:prstGeom>
          <a:noFill/>
          <a:ln>
            <a:noFill/>
          </a:ln>
        </p:spPr>
      </p:pic>
      <p:pic>
        <p:nvPicPr>
          <p:cNvPr id="219" name="Google Shape;219;p23"/>
          <p:cNvPicPr preferRelativeResize="0"/>
          <p:nvPr/>
        </p:nvPicPr>
        <p:blipFill>
          <a:blip r:embed="rId4">
            <a:alphaModFix/>
          </a:blip>
          <a:stretch>
            <a:fillRect/>
          </a:stretch>
        </p:blipFill>
        <p:spPr>
          <a:xfrm>
            <a:off x="4691274" y="692225"/>
            <a:ext cx="4300326" cy="4034326"/>
          </a:xfrm>
          <a:prstGeom prst="rect">
            <a:avLst/>
          </a:prstGeom>
          <a:noFill/>
          <a:ln>
            <a:noFill/>
          </a:ln>
        </p:spPr>
      </p:pic>
      <p:cxnSp>
        <p:nvCxnSpPr>
          <p:cNvPr id="220" name="Google Shape;220;p23"/>
          <p:cNvCxnSpPr/>
          <p:nvPr/>
        </p:nvCxnSpPr>
        <p:spPr>
          <a:xfrm flipH="1">
            <a:off x="4567500" y="533638"/>
            <a:ext cx="9000" cy="4351500"/>
          </a:xfrm>
          <a:prstGeom prst="straightConnector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4"/>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Phishing</a:t>
            </a:r>
            <a:endParaRPr/>
          </a:p>
        </p:txBody>
      </p:sp>
      <p:sp>
        <p:nvSpPr>
          <p:cNvPr id="226" name="Google Shape;226;p24"/>
          <p:cNvSpPr txBox="1"/>
          <p:nvPr/>
        </p:nvSpPr>
        <p:spPr>
          <a:xfrm>
            <a:off x="383225" y="1420150"/>
            <a:ext cx="8274300" cy="4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highlight>
                  <a:srgbClr val="FFFFFF"/>
                </a:highlight>
                <a:latin typeface="Times New Roman"/>
                <a:ea typeface="Times New Roman"/>
                <a:cs typeface="Times New Roman"/>
                <a:sym typeface="Times New Roman"/>
              </a:rPr>
              <a:t>Il </a:t>
            </a:r>
            <a:r>
              <a:rPr b="1" lang="en-GB" sz="1200">
                <a:highlight>
                  <a:srgbClr val="FFFFFF"/>
                </a:highlight>
                <a:latin typeface="Times New Roman"/>
                <a:ea typeface="Times New Roman"/>
                <a:cs typeface="Times New Roman"/>
                <a:sym typeface="Times New Roman"/>
              </a:rPr>
              <a:t>phishing</a:t>
            </a:r>
            <a:r>
              <a:rPr lang="en-GB" sz="1200">
                <a:highlight>
                  <a:srgbClr val="FFFFFF"/>
                </a:highlight>
                <a:latin typeface="Times New Roman"/>
                <a:ea typeface="Times New Roman"/>
                <a:cs typeface="Times New Roman"/>
                <a:sym typeface="Times New Roman"/>
              </a:rPr>
              <a:t> è un tipo di </a:t>
            </a:r>
            <a:r>
              <a:rPr lang="en-GB" sz="1200">
                <a:highlight>
                  <a:srgbClr val="FFFFFF"/>
                </a:highlight>
                <a:uFill>
                  <a:noFill/>
                </a:uFill>
                <a:latin typeface="Times New Roman"/>
                <a:ea typeface="Times New Roman"/>
                <a:cs typeface="Times New Roman"/>
                <a:sym typeface="Times New Roman"/>
                <a:hlinkClick r:id="rId3"/>
              </a:rPr>
              <a:t>truffa</a:t>
            </a:r>
            <a:r>
              <a:rPr lang="en-GB" sz="1200">
                <a:highlight>
                  <a:srgbClr val="FFFFFF"/>
                </a:highlight>
                <a:latin typeface="Times New Roman"/>
                <a:ea typeface="Times New Roman"/>
                <a:cs typeface="Times New Roman"/>
                <a:sym typeface="Times New Roman"/>
              </a:rPr>
              <a:t> effettuata su </a:t>
            </a:r>
            <a:r>
              <a:rPr lang="en-GB" sz="1200">
                <a:highlight>
                  <a:srgbClr val="FFFFFF"/>
                </a:highlight>
                <a:uFill>
                  <a:noFill/>
                </a:uFill>
                <a:latin typeface="Times New Roman"/>
                <a:ea typeface="Times New Roman"/>
                <a:cs typeface="Times New Roman"/>
                <a:sym typeface="Times New Roman"/>
                <a:hlinkClick r:id="rId4"/>
              </a:rPr>
              <a:t>Internet</a:t>
            </a:r>
            <a:r>
              <a:rPr lang="en-GB" sz="1200">
                <a:highlight>
                  <a:srgbClr val="FFFFFF"/>
                </a:highlight>
                <a:latin typeface="Times New Roman"/>
                <a:ea typeface="Times New Roman"/>
                <a:cs typeface="Times New Roman"/>
                <a:sym typeface="Times New Roman"/>
              </a:rPr>
              <a:t> attraverso la quale un malintenzionato cerca di ingannare la vittima convincendola a fornire </a:t>
            </a:r>
            <a:r>
              <a:rPr lang="en-GB" sz="1200">
                <a:highlight>
                  <a:srgbClr val="FFFFFF"/>
                </a:highlight>
                <a:uFill>
                  <a:noFill/>
                </a:uFill>
                <a:latin typeface="Times New Roman"/>
                <a:ea typeface="Times New Roman"/>
                <a:cs typeface="Times New Roman"/>
                <a:sym typeface="Times New Roman"/>
                <a:hlinkClick r:id="rId5"/>
              </a:rPr>
              <a:t>informazioni</a:t>
            </a:r>
            <a:r>
              <a:rPr lang="en-GB" sz="1200">
                <a:highlight>
                  <a:srgbClr val="FFFFFF"/>
                </a:highlight>
                <a:latin typeface="Times New Roman"/>
                <a:ea typeface="Times New Roman"/>
                <a:cs typeface="Times New Roman"/>
                <a:sym typeface="Times New Roman"/>
              </a:rPr>
              <a:t> personali, dati finanziari o codici di accesso, fingendosi un ente affidabile in una comunicazione digitale</a:t>
            </a:r>
            <a:endParaRPr sz="1200">
              <a:latin typeface="Times New Roman"/>
              <a:ea typeface="Times New Roman"/>
              <a:cs typeface="Times New Roman"/>
              <a:sym typeface="Times New Roman"/>
            </a:endParaRPr>
          </a:p>
        </p:txBody>
      </p:sp>
      <p:sp>
        <p:nvSpPr>
          <p:cNvPr id="227" name="Google Shape;227;p24"/>
          <p:cNvSpPr txBox="1"/>
          <p:nvPr/>
        </p:nvSpPr>
        <p:spPr>
          <a:xfrm>
            <a:off x="383225" y="2093825"/>
            <a:ext cx="3968400" cy="222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500"/>
              </a:spcBef>
              <a:spcAft>
                <a:spcPts val="500"/>
              </a:spcAft>
              <a:buNone/>
            </a:pPr>
            <a:r>
              <a:rPr lang="en-GB" sz="1200">
                <a:highlight>
                  <a:srgbClr val="FFFFFF"/>
                </a:highlight>
                <a:latin typeface="Times New Roman"/>
                <a:ea typeface="Times New Roman"/>
                <a:cs typeface="Times New Roman"/>
                <a:sym typeface="Times New Roman"/>
              </a:rPr>
              <a:t>Si tratta di un'attività illegale che sfrutta una tecnica di </a:t>
            </a:r>
            <a:r>
              <a:rPr lang="en-GB" sz="1200">
                <a:highlight>
                  <a:srgbClr val="FFFFFF"/>
                </a:highlight>
                <a:uFill>
                  <a:noFill/>
                </a:uFill>
                <a:latin typeface="Times New Roman"/>
                <a:ea typeface="Times New Roman"/>
                <a:cs typeface="Times New Roman"/>
                <a:sym typeface="Times New Roman"/>
                <a:hlinkClick r:id="rId6"/>
              </a:rPr>
              <a:t>ingegneria sociale</a:t>
            </a:r>
            <a:r>
              <a:rPr lang="en-GB" sz="1200">
                <a:highlight>
                  <a:srgbClr val="FFFFFF"/>
                </a:highlight>
                <a:latin typeface="Times New Roman"/>
                <a:ea typeface="Times New Roman"/>
                <a:cs typeface="Times New Roman"/>
                <a:sym typeface="Times New Roman"/>
              </a:rPr>
              <a:t>: il malintenzionato effettua un invio massivo di messaggi che imitano, nell'aspetto e nel contenuto, messaggi legittimi di fornitori di servizi; tali messaggi fraudolenti richiedono di fornire informazioni riservate come, ad esempio, il numero della carta di credito o la password per accedere ad un determinato servizio. Per la maggior parte è una truffa perpetrata usando messaggi di posta elettronica, ma non mancano casi simili che sfruttano altri mezzi, quali i messaggi SMS.</a:t>
            </a:r>
            <a:endParaRPr>
              <a:latin typeface="Lato"/>
              <a:ea typeface="Lato"/>
              <a:cs typeface="Lato"/>
              <a:sym typeface="Lato"/>
            </a:endParaRPr>
          </a:p>
        </p:txBody>
      </p:sp>
      <p:pic>
        <p:nvPicPr>
          <p:cNvPr id="228" name="Google Shape;228;p24"/>
          <p:cNvPicPr preferRelativeResize="0"/>
          <p:nvPr/>
        </p:nvPicPr>
        <p:blipFill>
          <a:blip r:embed="rId7">
            <a:alphaModFix/>
          </a:blip>
          <a:stretch>
            <a:fillRect/>
          </a:stretch>
        </p:blipFill>
        <p:spPr>
          <a:xfrm>
            <a:off x="4351625" y="2093825"/>
            <a:ext cx="3513949" cy="2118775"/>
          </a:xfrm>
          <a:prstGeom prst="rect">
            <a:avLst/>
          </a:prstGeom>
          <a:noFill/>
          <a:ln>
            <a:noFill/>
          </a:ln>
        </p:spPr>
      </p:pic>
      <p:sp>
        <p:nvSpPr>
          <p:cNvPr id="229" name="Google Shape;229;p24"/>
          <p:cNvSpPr txBox="1"/>
          <p:nvPr/>
        </p:nvSpPr>
        <p:spPr>
          <a:xfrm>
            <a:off x="383225" y="4269550"/>
            <a:ext cx="7482300" cy="36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500"/>
              </a:spcBef>
              <a:spcAft>
                <a:spcPts val="500"/>
              </a:spcAft>
              <a:buNone/>
            </a:pPr>
            <a:r>
              <a:rPr lang="en-GB" sz="1200">
                <a:highlight>
                  <a:srgbClr val="FFFFFF"/>
                </a:highlight>
                <a:latin typeface="Times New Roman"/>
                <a:ea typeface="Times New Roman"/>
                <a:cs typeface="Times New Roman"/>
                <a:sym typeface="Times New Roman"/>
              </a:rPr>
              <a:t>Il phishing è una minaccia attuale, il rischio è ancora maggiore nei social media come </a:t>
            </a:r>
            <a:r>
              <a:rPr lang="en-GB" sz="1200">
                <a:highlight>
                  <a:srgbClr val="FFFFFF"/>
                </a:highlight>
                <a:uFill>
                  <a:noFill/>
                </a:uFill>
                <a:latin typeface="Times New Roman"/>
                <a:ea typeface="Times New Roman"/>
                <a:cs typeface="Times New Roman"/>
                <a:sym typeface="Times New Roman"/>
                <a:hlinkClick r:id="rId8"/>
              </a:rPr>
              <a:t>Facebook</a:t>
            </a:r>
            <a:r>
              <a:rPr lang="en-GB" sz="1200">
                <a:highlight>
                  <a:srgbClr val="FFFFFF"/>
                </a:highlight>
                <a:latin typeface="Times New Roman"/>
                <a:ea typeface="Times New Roman"/>
                <a:cs typeface="Times New Roman"/>
                <a:sym typeface="Times New Roman"/>
              </a:rPr>
              <a:t> e </a:t>
            </a:r>
            <a:r>
              <a:rPr lang="en-GB" sz="1200">
                <a:highlight>
                  <a:srgbClr val="FFFFFF"/>
                </a:highlight>
                <a:uFill>
                  <a:noFill/>
                </a:uFill>
                <a:latin typeface="Times New Roman"/>
                <a:ea typeface="Times New Roman"/>
                <a:cs typeface="Times New Roman"/>
                <a:sym typeface="Times New Roman"/>
                <a:hlinkClick r:id="rId9"/>
              </a:rPr>
              <a:t>Twitter</a:t>
            </a:r>
            <a:r>
              <a:rPr lang="en-GB" sz="1200">
                <a:highlight>
                  <a:srgbClr val="FFFFFF"/>
                </a:highlight>
                <a:latin typeface="Times New Roman"/>
                <a:ea typeface="Times New Roman"/>
                <a:cs typeface="Times New Roman"/>
                <a:sym typeface="Times New Roman"/>
              </a:rPr>
              <a:t>.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5"/>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Riconoscere il Phishing</a:t>
            </a:r>
            <a:endParaRPr/>
          </a:p>
        </p:txBody>
      </p:sp>
      <p:pic>
        <p:nvPicPr>
          <p:cNvPr id="235" name="Google Shape;235;p25"/>
          <p:cNvPicPr preferRelativeResize="0"/>
          <p:nvPr/>
        </p:nvPicPr>
        <p:blipFill>
          <a:blip r:embed="rId3">
            <a:alphaModFix/>
          </a:blip>
          <a:stretch>
            <a:fillRect/>
          </a:stretch>
        </p:blipFill>
        <p:spPr>
          <a:xfrm>
            <a:off x="3240850" y="773800"/>
            <a:ext cx="5380199" cy="3996601"/>
          </a:xfrm>
          <a:prstGeom prst="rect">
            <a:avLst/>
          </a:prstGeom>
          <a:noFill/>
          <a:ln>
            <a:noFill/>
          </a:ln>
        </p:spPr>
      </p:pic>
      <p:sp>
        <p:nvSpPr>
          <p:cNvPr id="236" name="Google Shape;236;p25"/>
          <p:cNvSpPr txBox="1"/>
          <p:nvPr/>
        </p:nvSpPr>
        <p:spPr>
          <a:xfrm>
            <a:off x="383225" y="1565800"/>
            <a:ext cx="2800800" cy="320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Non vi fidate della grafica del sito, i siti di phishing riescono ad essere identici all’originale tanto da ingannare anche gli utenti più assidui.</a:t>
            </a:r>
            <a:br>
              <a:rPr lang="en-GB">
                <a:latin typeface="Times New Roman"/>
                <a:ea typeface="Times New Roman"/>
                <a:cs typeface="Times New Roman"/>
                <a:sym typeface="Times New Roman"/>
              </a:rPr>
            </a:br>
            <a:br>
              <a:rPr lang="en-GB">
                <a:latin typeface="Times New Roman"/>
                <a:ea typeface="Times New Roman"/>
                <a:cs typeface="Times New Roman"/>
                <a:sym typeface="Times New Roman"/>
              </a:rPr>
            </a:br>
            <a:r>
              <a:rPr lang="en-GB">
                <a:latin typeface="Times New Roman"/>
                <a:ea typeface="Times New Roman"/>
                <a:cs typeface="Times New Roman"/>
                <a:sym typeface="Times New Roman"/>
              </a:rPr>
              <a:t>Il Browser è vostro amico. </a:t>
            </a:r>
            <a:endParaRPr>
              <a:latin typeface="Times New Roman"/>
              <a:ea typeface="Times New Roman"/>
              <a:cs typeface="Times New Roman"/>
              <a:sym typeface="Times New Roman"/>
            </a:endParaRPr>
          </a:p>
          <a:p>
            <a:pPr indent="0" lvl="0" marL="0" rtl="0" algn="l">
              <a:spcBef>
                <a:spcPts val="0"/>
              </a:spcBef>
              <a:spcAft>
                <a:spcPts val="0"/>
              </a:spcAft>
              <a:buNone/>
            </a:pPr>
            <a:r>
              <a:rPr lang="en-GB">
                <a:latin typeface="Times New Roman"/>
                <a:ea typeface="Times New Roman"/>
                <a:cs typeface="Times New Roman"/>
                <a:sym typeface="Times New Roman"/>
              </a:rPr>
              <a:t>Nella vostra barra degli indirizzi compare il nome del sito, se vi aspettare </a:t>
            </a:r>
            <a:r>
              <a:rPr b="1" lang="en-GB">
                <a:latin typeface="Times New Roman"/>
                <a:ea typeface="Times New Roman"/>
                <a:cs typeface="Times New Roman"/>
                <a:sym typeface="Times New Roman"/>
              </a:rPr>
              <a:t>ebay.com</a:t>
            </a:r>
            <a:r>
              <a:rPr lang="en-GB">
                <a:latin typeface="Times New Roman"/>
                <a:ea typeface="Times New Roman"/>
                <a:cs typeface="Times New Roman"/>
                <a:sym typeface="Times New Roman"/>
              </a:rPr>
              <a:t> non date i vostri dati ad </a:t>
            </a:r>
            <a:r>
              <a:rPr b="1" lang="en-GB">
                <a:latin typeface="Times New Roman"/>
                <a:ea typeface="Times New Roman"/>
                <a:cs typeface="Times New Roman"/>
                <a:sym typeface="Times New Roman"/>
              </a:rPr>
              <a:t>adrym.fr.</a:t>
            </a:r>
            <a:br>
              <a:rPr b="1" lang="en-GB">
                <a:latin typeface="Times New Roman"/>
                <a:ea typeface="Times New Roman"/>
                <a:cs typeface="Times New Roman"/>
                <a:sym typeface="Times New Roman"/>
              </a:rPr>
            </a:br>
            <a:r>
              <a:rPr lang="en-GB">
                <a:latin typeface="Times New Roman"/>
                <a:ea typeface="Times New Roman"/>
                <a:cs typeface="Times New Roman"/>
                <a:sym typeface="Times New Roman"/>
              </a:rPr>
              <a:t>Possono copiare tutto ma non il nome del sito  nella barra degli indirizzi e il certificato ssl.</a:t>
            </a:r>
            <a:endParaRPr>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6"/>
          <p:cNvSpPr txBox="1"/>
          <p:nvPr>
            <p:ph type="title"/>
          </p:nvPr>
        </p:nvSpPr>
        <p:spPr>
          <a:xfrm>
            <a:off x="3832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Riconoscere il Phishing 2</a:t>
            </a:r>
            <a:endParaRPr/>
          </a:p>
        </p:txBody>
      </p:sp>
      <p:sp>
        <p:nvSpPr>
          <p:cNvPr id="242" name="Google Shape;242;p26"/>
          <p:cNvSpPr txBox="1"/>
          <p:nvPr/>
        </p:nvSpPr>
        <p:spPr>
          <a:xfrm>
            <a:off x="383225" y="1620425"/>
            <a:ext cx="2020200" cy="172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Il vostro browser vi aiuta anche </a:t>
            </a:r>
            <a:r>
              <a:rPr lang="en-GB">
                <a:latin typeface="Times New Roman"/>
                <a:ea typeface="Times New Roman"/>
                <a:cs typeface="Times New Roman"/>
                <a:sym typeface="Times New Roman"/>
              </a:rPr>
              <a:t>indicando</a:t>
            </a:r>
            <a:r>
              <a:rPr lang="en-GB">
                <a:latin typeface="Times New Roman"/>
                <a:ea typeface="Times New Roman"/>
                <a:cs typeface="Times New Roman"/>
                <a:sym typeface="Times New Roman"/>
              </a:rPr>
              <a:t> l’azienda proprietaria del certificato. </a:t>
            </a:r>
            <a:br>
              <a:rPr lang="en-GB">
                <a:latin typeface="Times New Roman"/>
                <a:ea typeface="Times New Roman"/>
                <a:cs typeface="Times New Roman"/>
                <a:sym typeface="Times New Roman"/>
              </a:rPr>
            </a:br>
            <a:r>
              <a:rPr lang="en-GB">
                <a:latin typeface="Times New Roman"/>
                <a:ea typeface="Times New Roman"/>
                <a:cs typeface="Times New Roman"/>
                <a:sym typeface="Times New Roman"/>
              </a:rPr>
              <a:t>Come vedete in questo esempio è difficile distinguere la grafica del sito. </a:t>
            </a:r>
            <a:endParaRPr>
              <a:latin typeface="Times New Roman"/>
              <a:ea typeface="Times New Roman"/>
              <a:cs typeface="Times New Roman"/>
              <a:sym typeface="Times New Roman"/>
            </a:endParaRPr>
          </a:p>
        </p:txBody>
      </p:sp>
      <p:pic>
        <p:nvPicPr>
          <p:cNvPr id="243" name="Google Shape;243;p26"/>
          <p:cNvPicPr preferRelativeResize="0"/>
          <p:nvPr/>
        </p:nvPicPr>
        <p:blipFill>
          <a:blip r:embed="rId3">
            <a:alphaModFix/>
          </a:blip>
          <a:stretch>
            <a:fillRect/>
          </a:stretch>
        </p:blipFill>
        <p:spPr>
          <a:xfrm>
            <a:off x="2274975" y="705825"/>
            <a:ext cx="6409800" cy="2744425"/>
          </a:xfrm>
          <a:prstGeom prst="rect">
            <a:avLst/>
          </a:prstGeom>
          <a:noFill/>
          <a:ln>
            <a:noFill/>
          </a:ln>
        </p:spPr>
      </p:pic>
      <p:sp>
        <p:nvSpPr>
          <p:cNvPr id="244" name="Google Shape;244;p26"/>
          <p:cNvSpPr txBox="1"/>
          <p:nvPr/>
        </p:nvSpPr>
        <p:spPr>
          <a:xfrm>
            <a:off x="3031475" y="4096600"/>
            <a:ext cx="5243700" cy="61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45" name="Google Shape;245;p26"/>
          <p:cNvSpPr txBox="1"/>
          <p:nvPr/>
        </p:nvSpPr>
        <p:spPr>
          <a:xfrm>
            <a:off x="393900" y="3620875"/>
            <a:ext cx="8356200" cy="61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In questo caso l’indirizzo è molto simile entrambi contengono la parola paypal, questo potrebbe trarre in inganno un utente poco attendo che legga velocemente l’indirizzo.</a:t>
            </a:r>
            <a:endParaRPr>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